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02" r:id="rId2"/>
    <p:sldId id="312" r:id="rId3"/>
    <p:sldId id="357" r:id="rId4"/>
    <p:sldId id="382" r:id="rId5"/>
    <p:sldId id="387" r:id="rId6"/>
    <p:sldId id="391" r:id="rId7"/>
    <p:sldId id="305" r:id="rId8"/>
    <p:sldId id="313" r:id="rId9"/>
    <p:sldId id="314" r:id="rId10"/>
    <p:sldId id="315" r:id="rId11"/>
    <p:sldId id="316" r:id="rId12"/>
    <p:sldId id="317" r:id="rId13"/>
    <p:sldId id="318" r:id="rId14"/>
    <p:sldId id="319" r:id="rId15"/>
    <p:sldId id="320" r:id="rId16"/>
    <p:sldId id="321" r:id="rId17"/>
    <p:sldId id="374" r:id="rId18"/>
    <p:sldId id="381" r:id="rId19"/>
    <p:sldId id="375" r:id="rId20"/>
    <p:sldId id="376" r:id="rId21"/>
    <p:sldId id="322" r:id="rId22"/>
    <p:sldId id="323" r:id="rId23"/>
    <p:sldId id="324" r:id="rId24"/>
    <p:sldId id="325" r:id="rId25"/>
    <p:sldId id="326" r:id="rId26"/>
    <p:sldId id="327" r:id="rId27"/>
    <p:sldId id="328" r:id="rId28"/>
    <p:sldId id="329" r:id="rId29"/>
    <p:sldId id="331" r:id="rId30"/>
    <p:sldId id="368" r:id="rId31"/>
    <p:sldId id="356" r:id="rId32"/>
    <p:sldId id="361" r:id="rId33"/>
    <p:sldId id="379" r:id="rId34"/>
    <p:sldId id="330" r:id="rId35"/>
    <p:sldId id="332" r:id="rId36"/>
    <p:sldId id="333" r:id="rId37"/>
    <p:sldId id="343" r:id="rId38"/>
    <p:sldId id="344" r:id="rId39"/>
    <p:sldId id="364" r:id="rId40"/>
    <p:sldId id="365" r:id="rId41"/>
    <p:sldId id="388" r:id="rId42"/>
    <p:sldId id="338" r:id="rId43"/>
    <p:sldId id="341" r:id="rId44"/>
    <p:sldId id="355" r:id="rId45"/>
    <p:sldId id="389" r:id="rId46"/>
    <p:sldId id="399" r:id="rId47"/>
    <p:sldId id="394" r:id="rId48"/>
    <p:sldId id="397" r:id="rId49"/>
    <p:sldId id="256" r:id="rId50"/>
    <p:sldId id="257" r:id="rId51"/>
    <p:sldId id="258" r:id="rId52"/>
    <p:sldId id="260" r:id="rId53"/>
    <p:sldId id="259" r:id="rId54"/>
    <p:sldId id="261" r:id="rId55"/>
    <p:sldId id="262" r:id="rId56"/>
    <p:sldId id="263" r:id="rId57"/>
    <p:sldId id="395" r:id="rId58"/>
    <p:sldId id="396" r:id="rId59"/>
    <p:sldId id="400" r:id="rId60"/>
    <p:sldId id="352" r:id="rId61"/>
    <p:sldId id="366" r:id="rId62"/>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07" autoAdjust="0"/>
  </p:normalViewPr>
  <p:slideViewPr>
    <p:cSldViewPr>
      <p:cViewPr varScale="1">
        <p:scale>
          <a:sx n="74" d="100"/>
          <a:sy n="74" d="100"/>
        </p:scale>
        <p:origin x="25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FA5DBA93-6405-499A-BACB-3F5A429A0BD8}" type="datetimeFigureOut">
              <a:rPr kumimoji="1" lang="ja-JP" altLang="en-US" smtClean="0"/>
              <a:pPr/>
              <a:t>2018/8/31</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7C8EF32F-8E0E-4612-9DB0-1677AB1A482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xcite.co.jp/search/log/keyword/relocate/?svn=news_story_person&amp;keyword=%93c%92%86%8D%EC%8E%9F&amp;url=http://www.excite.co.jp/relocate/co=jp/xsr/news/news_person;http://topics.excite.co.jp/keywords/%E7%94%B0%E4%B8%AD%E4%BD%9C%E6%AC%A1/"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excite.co.jp/search/log/keyword/relocate/?svn=news_story_person&amp;keyword=%96%EC%93c%89%C0%95F&amp;url=http://www.excite.co.jp/relocate/co=jp/xsr/news/news_person;http://topics.excite.co.jp/keywords/%E9%87%8E%E7%94%B0%E4%BD%B3%E5%BD%A6/"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それではこれからポリオについてお話致します。</a:t>
            </a:r>
          </a:p>
          <a:p>
            <a:r>
              <a:rPr kumimoji="1" lang="ja-JP" altLang="en-US" dirty="0"/>
              <a:t>タイトルを敢えて「忘れてはならないポリオ」と致しました。</a:t>
            </a:r>
          </a:p>
          <a:p>
            <a:r>
              <a:rPr kumimoji="1" lang="ja-JP" altLang="en-US" dirty="0"/>
              <a:t>日本では「ポリオはもう終わった」と思っている人が増えてきているとのことであります。</a:t>
            </a:r>
          </a:p>
          <a:p>
            <a:r>
              <a:rPr kumimoji="1" lang="ja-JP" altLang="en-US" dirty="0"/>
              <a:t>しかしロータリアンはそうであってはなりませんので、このようなタイトルに致しました。</a:t>
            </a:r>
          </a:p>
          <a:p>
            <a:r>
              <a:rPr kumimoji="1" lang="ja-JP" altLang="en-US" dirty="0"/>
              <a:t>何故ならばロータリーは世界の子供たちにポリオの撲滅を約束しているからです。</a:t>
            </a:r>
          </a:p>
        </p:txBody>
      </p:sp>
      <p:sp>
        <p:nvSpPr>
          <p:cNvPr id="4" name="スライド番号プレースホルダ 3"/>
          <p:cNvSpPr>
            <a:spLocks noGrp="1"/>
          </p:cNvSpPr>
          <p:nvPr>
            <p:ph type="sldNum" sz="quarter" idx="10"/>
          </p:nvPr>
        </p:nvSpPr>
        <p:spPr/>
        <p:txBody>
          <a:bodyPr/>
          <a:lstStyle/>
          <a:p>
            <a:fld id="{7C8EF32F-8E0E-4612-9DB0-1677AB1A4820}"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D15E5-FC2E-4C22-9C9A-0A291D4457B8}" type="slidenum">
              <a:rPr lang="en-US" altLang="ja-JP"/>
              <a:pPr/>
              <a:t>10</a:t>
            </a:fld>
            <a:endParaRPr lang="en-US" altLang="ja-JP"/>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ja-JP" altLang="en-US" dirty="0"/>
              <a:t>二つ前のスライドでお示ししましたが、ポリオの感染を受けても殆どの人が不顕性感染といって、何の症状も無く経過して</a:t>
            </a:r>
          </a:p>
          <a:p>
            <a:r>
              <a:rPr lang="ja-JP" altLang="en-US" dirty="0"/>
              <a:t>免疫を獲得して終わってしまいます。しかし免疫を獲得するまでの数週間は他人にはうつしてしまいます。</a:t>
            </a:r>
          </a:p>
          <a:p>
            <a:r>
              <a:rPr lang="ja-JP" altLang="en-US" dirty="0"/>
              <a:t>どこから見ても健康ですが、危険なウィルス保持者です。キャリアという言い方も致します。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31CEA-18CB-4542-AE2F-48578C178B15}" type="slidenum">
              <a:rPr lang="en-US" altLang="ja-JP"/>
              <a:pPr/>
              <a:t>11</a:t>
            </a:fld>
            <a:endParaRPr lang="en-US" altLang="ja-JP"/>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不顕性感染は無論、ですが、夏風邪程度の軽症なら外見的には健康ですから</a:t>
            </a:r>
            <a:endParaRPr lang="ja-JP" altLang="ja-JP" dirty="0"/>
          </a:p>
          <a:p>
            <a:r>
              <a:rPr lang="ja-JP" altLang="en-US" dirty="0"/>
              <a:t>患者は移動が自由です。そうしてウィルスは拡散して行きます。</a:t>
            </a:r>
          </a:p>
          <a:p>
            <a:endParaRPr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C1EE46-708C-4959-80C5-5BD12EE65CBC}" type="slidenum">
              <a:rPr lang="en-US" altLang="ja-JP"/>
              <a:pPr/>
              <a:t>12</a:t>
            </a:fld>
            <a:endParaRPr lang="en-US" altLang="ja-JP"/>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ja-JP" altLang="en-US" dirty="0"/>
              <a:t>では発症してしまったらどうなるのでしょうか</a:t>
            </a:r>
            <a:r>
              <a:rPr lang="en-US" altLang="ja-JP" dirty="0"/>
              <a:t>?</a:t>
            </a:r>
            <a:r>
              <a:rPr lang="ja-JP" altLang="en-US" dirty="0"/>
              <a:t>　</a:t>
            </a:r>
          </a:p>
          <a:p>
            <a:r>
              <a:rPr lang="ja-JP" altLang="ja-JP" dirty="0"/>
              <a:t>はじめの数日間は胃腸炎のような症状があらわれ</a:t>
            </a:r>
            <a:r>
              <a:rPr lang="ja-JP" altLang="en-US" dirty="0"/>
              <a:t>ます。これで終わってしまう人も数多く存在します。</a:t>
            </a:r>
          </a:p>
          <a:p>
            <a:r>
              <a:rPr lang="ja-JP" altLang="en-US" dirty="0"/>
              <a:t>しかし</a:t>
            </a:r>
            <a:r>
              <a:rPr lang="en-US" altLang="ja-JP" dirty="0"/>
              <a:t>1000</a:t>
            </a:r>
            <a:r>
              <a:rPr lang="ja-JP" altLang="en-US" dirty="0"/>
              <a:t>人～</a:t>
            </a:r>
            <a:r>
              <a:rPr lang="en-US" altLang="ja-JP" dirty="0"/>
              <a:t>2000</a:t>
            </a:r>
            <a:r>
              <a:rPr lang="ja-JP" altLang="en-US" dirty="0"/>
              <a:t>人に</a:t>
            </a:r>
            <a:r>
              <a:rPr lang="en-US" altLang="ja-JP" dirty="0"/>
              <a:t>1</a:t>
            </a:r>
            <a:r>
              <a:rPr lang="ja-JP" altLang="en-US" dirty="0"/>
              <a:t>人は</a:t>
            </a:r>
            <a:r>
              <a:rPr lang="ja-JP" altLang="ja-JP" dirty="0"/>
              <a:t>その後</a:t>
            </a:r>
            <a:r>
              <a:rPr lang="ja-JP" altLang="en-US" dirty="0"/>
              <a:t>　</a:t>
            </a:r>
            <a:r>
              <a:rPr lang="ja-JP" altLang="ja-JP" b="1" dirty="0"/>
              <a:t>左右非対称性の弛緩性麻痺</a:t>
            </a:r>
            <a:r>
              <a:rPr lang="ja-JP" altLang="ja-JP" dirty="0"/>
              <a:t>（下肢に多い）を</a:t>
            </a:r>
            <a:r>
              <a:rPr lang="ja-JP" altLang="en-US" dirty="0"/>
              <a:t>来します。</a:t>
            </a:r>
          </a:p>
          <a:p>
            <a:r>
              <a:rPr lang="ja-JP" altLang="en-US" dirty="0"/>
              <a:t>麻痺は下肢に留まることなく上半身にまで移行して来ることがあります。</a:t>
            </a:r>
          </a:p>
          <a:p>
            <a:r>
              <a:rPr lang="ja-JP" altLang="en-US" dirty="0"/>
              <a:t>横隔膜神経に麻痺がおよびますと、横隔膜が動かなくなり深刻な呼吸困難に陥ります。</a:t>
            </a:r>
          </a:p>
          <a:p>
            <a:r>
              <a:rPr lang="ja-JP" altLang="en-US" dirty="0"/>
              <a:t>時には死に至ることもあり、非常に恐ろしい病気です。</a:t>
            </a:r>
          </a:p>
          <a:p>
            <a:endParaRPr lang="ja-JP" altLang="ja-JP"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7C1FD-C15E-46CD-9547-4B3C573A9860}" type="slidenum">
              <a:rPr lang="en-US" altLang="ja-JP"/>
              <a:pPr/>
              <a:t>13</a:t>
            </a:fld>
            <a:endParaRPr lang="en-US" altLang="ja-JP"/>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ja-JP" altLang="en-US" dirty="0"/>
              <a:t>これはポリオに侵された子供たちの姿です。これが自分の家族だったとしたらどうでしょうか</a:t>
            </a:r>
            <a:r>
              <a:rPr lang="en-US" altLang="ja-JP" dirty="0"/>
              <a:t>?</a:t>
            </a:r>
            <a:r>
              <a:rPr lang="ja-JP" altLang="en-US" dirty="0"/>
              <a:t>　想像してみて下さい。</a:t>
            </a:r>
            <a:endParaRPr lang="ja-JP" altLang="ja-JP"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AA1CE-9358-4037-BCC5-21AF9F2BFDBF}" type="slidenum">
              <a:rPr lang="en-US" altLang="ja-JP"/>
              <a:pPr/>
              <a:t>14</a:t>
            </a:fld>
            <a:endParaRPr lang="en-US" altLang="ja-JP"/>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ja-JP" altLang="en-US" dirty="0"/>
              <a:t>車の横を移動する女性の姿　や　装具をつけた幼いこどもの姿です。</a:t>
            </a:r>
            <a:endParaRPr lang="ja-JP" altLang="ja-JP"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D76AC-93D4-4CC2-98B0-85E6BA23C6C0}" type="slidenum">
              <a:rPr lang="en-US" altLang="ja-JP"/>
              <a:pPr/>
              <a:t>15</a:t>
            </a:fld>
            <a:endParaRPr lang="en-US" altLang="ja-JP"/>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ja-JP" altLang="en-US" dirty="0"/>
              <a:t>左の写真は装具を付けて松葉づえも持った青年の姿ですが、大学生のように見えます。</a:t>
            </a:r>
          </a:p>
          <a:p>
            <a:r>
              <a:rPr lang="ja-JP" altLang="en-US" dirty="0"/>
              <a:t>ポリオは下肢を中心に麻痺を起しますが、知的障害を伴うことはありません。</a:t>
            </a:r>
          </a:p>
          <a:p>
            <a:r>
              <a:rPr lang="ja-JP" altLang="en-US" dirty="0"/>
              <a:t>私の同期にもポリオ・サバイバーがいましたが、優秀な内科医として活動しました。</a:t>
            </a:r>
          </a:p>
          <a:p>
            <a:endParaRPr lang="ja-JP" altLang="ja-JP"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CF1FB-2837-4C28-934E-2918A60AC312}" type="slidenum">
              <a:rPr lang="en-US" altLang="ja-JP"/>
              <a:pPr/>
              <a:t>16</a:t>
            </a:fld>
            <a:endParaRPr lang="en-US" altLang="ja-JP"/>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ja-JP" altLang="en-US" dirty="0"/>
              <a:t>ポリオによって下肢に麻痺を来しますと、単に動かせなくなるだけではなく、変形も来します。</a:t>
            </a:r>
          </a:p>
          <a:p>
            <a:r>
              <a:rPr lang="ja-JP" altLang="en-US" dirty="0"/>
              <a:t>左右の下肢の長さにも差が出てきます。</a:t>
            </a:r>
          </a:p>
          <a:p>
            <a:r>
              <a:rPr lang="ja-JP" altLang="en-US" dirty="0"/>
              <a:t>右の写真の女性の右足には明らかな変形が見られます。</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646C7-08AE-45AA-9718-02EF1D923F50}" type="slidenum">
              <a:rPr lang="en-US" altLang="ja-JP"/>
              <a:pPr/>
              <a:t>17</a:t>
            </a:fld>
            <a:endParaRPr lang="en-US" altLang="ja-JP"/>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ja-JP" altLang="en-US" dirty="0"/>
              <a:t>先ほどポリオによる呼吸困難のお話を致しました。横隔膜神経が侵されると呼吸が出来なくなります。</a:t>
            </a:r>
          </a:p>
          <a:p>
            <a:r>
              <a:rPr lang="ja-JP" altLang="en-US" dirty="0"/>
              <a:t>それに対処しようとしたのが鉄の肺と呼ばれる陰圧式人工呼吸装置です。</a:t>
            </a:r>
          </a:p>
          <a:p>
            <a:r>
              <a:rPr lang="ja-JP" altLang="en-US" dirty="0"/>
              <a:t>ポリオのため呼吸筋が麻痺するとかつてはこのような装置に入りました。</a:t>
            </a:r>
          </a:p>
          <a:p>
            <a:r>
              <a:rPr lang="ja-JP" altLang="en-US" dirty="0"/>
              <a:t>入ったが最後一生涯この装置から外には出られません。右側の写真では夥しい数の装置が並んでいます。</a:t>
            </a:r>
          </a:p>
          <a:p>
            <a:r>
              <a:rPr lang="ja-JP" altLang="en-US" dirty="0"/>
              <a:t>まだこれはましな方であります。先進国ならこのような装置の恩恵を受けることが出来ました。</a:t>
            </a:r>
          </a:p>
          <a:p>
            <a:r>
              <a:rPr lang="ja-JP" altLang="en-US" dirty="0"/>
              <a:t>後進国ならどうだったか</a:t>
            </a:r>
            <a:r>
              <a:rPr lang="en-US" altLang="ja-JP" dirty="0"/>
              <a:t>?</a:t>
            </a:r>
            <a:r>
              <a:rPr lang="ja-JP" altLang="en-US" dirty="0"/>
              <a:t>　想像がつきます。</a:t>
            </a:r>
          </a:p>
          <a:p>
            <a:r>
              <a:rPr lang="ja-JP" altLang="en-US" dirty="0"/>
              <a:t>この装置はロータリー国際大会のポリオ・プラスのブースにはいつも展示されています。</a:t>
            </a:r>
            <a:endParaRPr lang="ja-JP" altLang="ja-JP"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C8EF32F-8E0E-4612-9DB0-1677AB1A4820}"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AC5AF-CF21-4C0E-96D5-AD7F0D698CD8}" type="slidenum">
              <a:rPr lang="en-US" altLang="ja-JP"/>
              <a:pPr/>
              <a:t>19</a:t>
            </a:fld>
            <a:endParaRPr lang="en-US" altLang="ja-JP"/>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ja-JP" altLang="en-US" dirty="0"/>
              <a:t>ポリオはもう忘れられかけている日本でも大流行を惹き起こしています。これは</a:t>
            </a:r>
            <a:r>
              <a:rPr lang="en-US" altLang="ja-JP" dirty="0"/>
              <a:t>1961</a:t>
            </a:r>
            <a:r>
              <a:rPr lang="ja-JP" altLang="en-US" dirty="0"/>
              <a:t>年の朝日新聞の記事です。</a:t>
            </a:r>
          </a:p>
          <a:p>
            <a:r>
              <a:rPr lang="ja-JP" altLang="en-US" dirty="0"/>
              <a:t>子供を小児麻痺から守る国民大集会という横断幕が読み取れます。</a:t>
            </a:r>
          </a:p>
          <a:p>
            <a:r>
              <a:rPr lang="ja-JP" altLang="en-US" dirty="0"/>
              <a:t>この時政府は主としてソビエトから大量の生ワクチンを緊急輸入して、臨床試験などは一切行わずに</a:t>
            </a:r>
          </a:p>
          <a:p>
            <a:r>
              <a:rPr lang="ja-JP" altLang="en-US" dirty="0"/>
              <a:t>直ちに全国で接種活動を開始しました。</a:t>
            </a:r>
            <a:endParaRPr lang="ja-JP"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D4554B-5B3C-4FEB-9928-63E5DC20F8FF}" type="slidenum">
              <a:rPr lang="en-US" altLang="ja-JP"/>
              <a:pPr/>
              <a:t>2</a:t>
            </a:fld>
            <a:endParaRPr lang="en-US" altLang="ja-JP"/>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ja-JP" altLang="en-US" dirty="0"/>
              <a:t>「ポリオ撲滅まであと少し」と言われて久しくなります。確かに新規発症数を見る限りはあと少しです。</a:t>
            </a:r>
          </a:p>
          <a:p>
            <a:r>
              <a:rPr lang="ja-JP" altLang="en-US" dirty="0"/>
              <a:t>もうほんの少しだからと、手を緩めるとポリオはたちまち蔓延します。</a:t>
            </a:r>
          </a:p>
          <a:p>
            <a:r>
              <a:rPr lang="ja-JP" altLang="en-US" dirty="0"/>
              <a:t>ロータリーが子供たちに約束した「ポリオ撲滅」を私たちは成し遂げなくてはならないと思います。</a:t>
            </a:r>
          </a:p>
          <a:p>
            <a:r>
              <a:rPr lang="ja-JP" altLang="en-US" dirty="0"/>
              <a:t>もしも撲滅が成功すれば、人類にとって天然痘に次いで二つ目の疾患が地球上から消滅します。</a:t>
            </a:r>
          </a:p>
          <a:p>
            <a:r>
              <a:rPr lang="ja-JP" altLang="en-US" dirty="0"/>
              <a:t>歴史を作るカウントダウンに私たちは加わって行きたいと強く思います。</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わが国では</a:t>
            </a:r>
            <a:r>
              <a:rPr kumimoji="1" lang="en-US" altLang="ja-JP" dirty="0"/>
              <a:t>1960</a:t>
            </a:r>
            <a:r>
              <a:rPr kumimoji="1" lang="ja-JP" altLang="en-US" dirty="0"/>
              <a:t>年～</a:t>
            </a:r>
            <a:r>
              <a:rPr kumimoji="1" lang="en-US" altLang="ja-JP" dirty="0"/>
              <a:t>61</a:t>
            </a:r>
            <a:r>
              <a:rPr kumimoji="1" lang="ja-JP" altLang="en-US" dirty="0"/>
              <a:t>年ころには大流行があり、生ワクチンの緊急輸入、大規模な接種活動が功を奏して、</a:t>
            </a:r>
            <a:r>
              <a:rPr kumimoji="1" lang="en-US" altLang="ja-JP" dirty="0"/>
              <a:t>1980</a:t>
            </a:r>
            <a:r>
              <a:rPr kumimoji="1" lang="ja-JP" altLang="en-US" dirty="0"/>
              <a:t>年を持って</a:t>
            </a:r>
            <a:r>
              <a:rPr kumimoji="1" lang="ja-JP" altLang="en-US" b="1" dirty="0"/>
              <a:t>一応  </a:t>
            </a:r>
            <a:r>
              <a:rPr kumimoji="1" lang="ja-JP" altLang="en-US" dirty="0"/>
              <a:t>ポリオ・フリーの国となりました。</a:t>
            </a:r>
          </a:p>
          <a:p>
            <a:r>
              <a:rPr kumimoji="1" lang="ja-JP" altLang="en-US" dirty="0"/>
              <a:t>一応というのは、生ワクチン由来のポリオが少数ではありますが、認められているからです。日本では諸外国には相当な遅れを取って</a:t>
            </a:r>
            <a:r>
              <a:rPr kumimoji="1" lang="en-US" altLang="ja-JP" dirty="0"/>
              <a:t>2012</a:t>
            </a:r>
            <a:r>
              <a:rPr kumimoji="1" lang="ja-JP" altLang="en-US" dirty="0"/>
              <a:t>年</a:t>
            </a:r>
            <a:r>
              <a:rPr kumimoji="1" lang="en-US" altLang="ja-JP" dirty="0"/>
              <a:t>9</a:t>
            </a:r>
            <a:r>
              <a:rPr kumimoji="1" lang="ja-JP" altLang="en-US" dirty="0"/>
              <a:t>月から漸く不活化ワクチンが導入されましたので、これからは</a:t>
            </a:r>
          </a:p>
          <a:p>
            <a:r>
              <a:rPr kumimoji="1" lang="ja-JP" altLang="en-US" dirty="0"/>
              <a:t>真のポリオ・フリーの国になるものと思われます。</a:t>
            </a:r>
          </a:p>
        </p:txBody>
      </p:sp>
      <p:sp>
        <p:nvSpPr>
          <p:cNvPr id="4" name="スライド番号プレースホルダ 3"/>
          <p:cNvSpPr>
            <a:spLocks noGrp="1"/>
          </p:cNvSpPr>
          <p:nvPr>
            <p:ph type="sldNum" sz="quarter" idx="10"/>
          </p:nvPr>
        </p:nvSpPr>
        <p:spPr/>
        <p:txBody>
          <a:bodyPr/>
          <a:lstStyle/>
          <a:p>
            <a:fld id="{7C8EF32F-8E0E-4612-9DB0-1677AB1A4820}"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DFBE5-139F-4233-949F-7352F3BB7429}" type="slidenum">
              <a:rPr lang="en-US" altLang="ja-JP"/>
              <a:pPr/>
              <a:t>21</a:t>
            </a:fld>
            <a:endParaRPr lang="en-US" altLang="ja-JP"/>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C954B7-F0FC-4559-B129-0DF171BD96F5}" type="slidenum">
              <a:rPr lang="en-US" altLang="ja-JP"/>
              <a:pPr/>
              <a:t>22</a:t>
            </a:fld>
            <a:endParaRPr lang="en-US" altLang="ja-JP"/>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ja-JP" altLang="en-US" dirty="0"/>
              <a:t>ロータリー財団では</a:t>
            </a:r>
            <a:r>
              <a:rPr lang="en-US" altLang="ja-JP" dirty="0"/>
              <a:t>1978</a:t>
            </a:r>
            <a:r>
              <a:rPr lang="ja-JP" altLang="en-US" dirty="0"/>
              <a:t>年に新たな</a:t>
            </a:r>
            <a:r>
              <a:rPr lang="en-US" altLang="ja-JP" dirty="0"/>
              <a:t>3H</a:t>
            </a:r>
            <a:r>
              <a:rPr lang="ja-JP" altLang="en-US" dirty="0"/>
              <a:t>補助金という高額の補助金を大規模な人道奉仕活動に利用出来るようにしました。</a:t>
            </a:r>
          </a:p>
          <a:p>
            <a:r>
              <a:rPr lang="ja-JP" altLang="en-US" dirty="0"/>
              <a:t>この</a:t>
            </a:r>
            <a:r>
              <a:rPr lang="en-US" altLang="ja-JP" dirty="0"/>
              <a:t>3H</a:t>
            </a:r>
            <a:r>
              <a:rPr lang="ja-JP" altLang="en-US" dirty="0"/>
              <a:t>補助金を利用して</a:t>
            </a:r>
            <a:r>
              <a:rPr lang="en-US" altLang="ja-JP" dirty="0"/>
              <a:t>1979</a:t>
            </a:r>
            <a:r>
              <a:rPr lang="ja-JP" altLang="en-US" dirty="0"/>
              <a:t>年にフィリピンで大規模な予防接種活動が実施されました。</a:t>
            </a:r>
            <a:r>
              <a:rPr lang="en-US" altLang="ja-JP" dirty="0"/>
              <a:t>600</a:t>
            </a:r>
            <a:r>
              <a:rPr lang="ja-JP" altLang="en-US" dirty="0"/>
              <a:t>万人もの子供たちに</a:t>
            </a:r>
          </a:p>
          <a:p>
            <a:r>
              <a:rPr lang="ja-JP" altLang="en-US" dirty="0"/>
              <a:t>ポリオ生ワクチンの接種を行ったのです。しかしこれはこれで一旦終結してしまいました。</a:t>
            </a:r>
            <a:endParaRPr lang="ja-JP" altLang="ja-JP"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76DED2-EEE6-4F7C-BE07-FCB73353FACF}" type="slidenum">
              <a:rPr lang="en-US" altLang="ja-JP"/>
              <a:pPr/>
              <a:t>23</a:t>
            </a:fld>
            <a:endParaRPr lang="en-US" altLang="ja-JP"/>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C3BE55-F29B-48B2-B775-868BFF15A94D}" type="slidenum">
              <a:rPr lang="en-US" altLang="ja-JP"/>
              <a:pPr/>
              <a:t>24</a:t>
            </a:fld>
            <a:endParaRPr lang="en-US" altLang="ja-JP"/>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BBAFE-E3F3-4A95-A943-BB70A7300541}" type="slidenum">
              <a:rPr lang="en-US" altLang="ja-JP"/>
              <a:pPr/>
              <a:t>25</a:t>
            </a:fld>
            <a:endParaRPr lang="en-US" altLang="ja-JP"/>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18E1B-11E4-4CD2-BFD8-B3E39A4011C7}" type="slidenum">
              <a:rPr lang="en-US" altLang="ja-JP"/>
              <a:pPr/>
              <a:t>26</a:t>
            </a:fld>
            <a:endParaRPr lang="en-US" altLang="ja-JP"/>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BE76F-40F7-4CFD-9EDA-6C4AF805DFDF}" type="slidenum">
              <a:rPr lang="en-US" altLang="ja-JP"/>
              <a:pPr/>
              <a:t>27</a:t>
            </a:fld>
            <a:endParaRPr lang="en-US" altLang="ja-JP"/>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367E0-CEC2-4ACC-8410-9CE74279C461}" type="slidenum">
              <a:rPr lang="en-US" altLang="ja-JP"/>
              <a:pPr/>
              <a:t>28</a:t>
            </a:fld>
            <a:endParaRPr lang="en-US" altLang="ja-JP"/>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E40A4-9D8A-419B-ABC7-D0BFE83C9E2D}" type="slidenum">
              <a:rPr lang="en-US" altLang="ja-JP"/>
              <a:pPr/>
              <a:t>29</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CC8AC-0D40-48F8-9D25-F660AC31588E}" type="slidenum">
              <a:rPr lang="en-US" altLang="ja-JP"/>
              <a:pPr/>
              <a:t>3</a:t>
            </a:fld>
            <a:endParaRPr lang="en-US" altLang="ja-JP"/>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ja-JP" altLang="en-US" dirty="0">
                <a:ea typeface="ＭＳ Ｐゴシック" pitchFamily="50" charset="-128"/>
              </a:rPr>
              <a:t>ロータリー財団がポリオ・プラス計画をスタートした</a:t>
            </a:r>
            <a:r>
              <a:rPr lang="en-US" altLang="ja-JP" dirty="0">
                <a:ea typeface="ＭＳ Ｐゴシック" pitchFamily="50" charset="-128"/>
              </a:rPr>
              <a:t>1985</a:t>
            </a:r>
            <a:r>
              <a:rPr lang="ja-JP" altLang="en-US" dirty="0">
                <a:ea typeface="ＭＳ Ｐゴシック" pitchFamily="50" charset="-128"/>
              </a:rPr>
              <a:t>年から、</a:t>
            </a:r>
            <a:r>
              <a:rPr lang="en-US" altLang="ja-JP" dirty="0">
                <a:ea typeface="ＭＳ Ｐゴシック" pitchFamily="50" charset="-128"/>
              </a:rPr>
              <a:t>2009</a:t>
            </a:r>
            <a:r>
              <a:rPr lang="ja-JP" altLang="en-US" dirty="0">
                <a:ea typeface="ＭＳ Ｐゴシック" pitchFamily="50" charset="-128"/>
              </a:rPr>
              <a:t>年までの地球上のポリオ蔓延状況を示す世界地図をお目にかけます。</a:t>
            </a:r>
          </a:p>
          <a:p>
            <a:endParaRPr lang="ja-JP" altLang="en-US" dirty="0">
              <a:ea typeface="ＭＳ Ｐゴシック" pitchFamily="50" charset="-128"/>
            </a:endParaRPr>
          </a:p>
          <a:p>
            <a:r>
              <a:rPr lang="en-US" altLang="ja-JP" dirty="0">
                <a:ea typeface="ＭＳ Ｐゴシック" pitchFamily="50" charset="-128"/>
              </a:rPr>
              <a:t>2009</a:t>
            </a:r>
            <a:r>
              <a:rPr lang="ja-JP" altLang="en-US" dirty="0">
                <a:ea typeface="ＭＳ Ｐゴシック" pitchFamily="50" charset="-128"/>
              </a:rPr>
              <a:t>年にはインドがまだ常在国でした。この国のポリオの根絶は不可能かと思われていました。</a:t>
            </a:r>
          </a:p>
          <a:p>
            <a:r>
              <a:rPr lang="ja-JP" altLang="en-US" dirty="0">
                <a:ea typeface="ＭＳ Ｐゴシック" pitchFamily="50" charset="-128"/>
              </a:rPr>
              <a:t>しかしインド政府は</a:t>
            </a:r>
            <a:r>
              <a:rPr lang="en-US" altLang="ja-JP" dirty="0">
                <a:ea typeface="ＭＳ Ｐゴシック" pitchFamily="50" charset="-128"/>
              </a:rPr>
              <a:t>NID </a:t>
            </a:r>
            <a:r>
              <a:rPr lang="ja-JP" altLang="en-US" dirty="0">
                <a:ea typeface="ＭＳ Ｐゴシック" pitchFamily="50" charset="-128"/>
              </a:rPr>
              <a:t>つまり全国一斉の予防接種デーを設けて国を挙げてポリオ生ワクチン接種に取り組みました。</a:t>
            </a:r>
          </a:p>
          <a:p>
            <a:r>
              <a:rPr lang="ja-JP" altLang="en-US" dirty="0">
                <a:ea typeface="ＭＳ Ｐゴシック" pitchFamily="50" charset="-128"/>
              </a:rPr>
              <a:t>これが功を奏して、</a:t>
            </a:r>
            <a:r>
              <a:rPr lang="en-US" altLang="ja-JP" dirty="0">
                <a:ea typeface="ＭＳ Ｐゴシック" pitchFamily="50" charset="-128"/>
              </a:rPr>
              <a:t>2011</a:t>
            </a:r>
            <a:r>
              <a:rPr lang="ja-JP" altLang="en-US" dirty="0">
                <a:ea typeface="ＭＳ Ｐゴシック" pitchFamily="50" charset="-128"/>
              </a:rPr>
              <a:t>年</a:t>
            </a:r>
            <a:r>
              <a:rPr lang="en-US" altLang="ja-JP" dirty="0">
                <a:ea typeface="ＭＳ Ｐゴシック" pitchFamily="50" charset="-128"/>
              </a:rPr>
              <a:t>1</a:t>
            </a:r>
            <a:r>
              <a:rPr lang="ja-JP" altLang="en-US" dirty="0">
                <a:ea typeface="ＭＳ Ｐゴシック" pitchFamily="50" charset="-128"/>
              </a:rPr>
              <a:t>月以後インドでの新規発症は見られなくなり、常在国では無くなりました。</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ea typeface="ＭＳ Ｐゴシック" pitchFamily="50" charset="-128"/>
              </a:rPr>
              <a:t>1988</a:t>
            </a:r>
            <a:r>
              <a:rPr lang="ja-JP" altLang="en-US" dirty="0">
                <a:ea typeface="ＭＳ Ｐゴシック" pitchFamily="50" charset="-128"/>
              </a:rPr>
              <a:t>年には</a:t>
            </a:r>
            <a:r>
              <a:rPr lang="en-US" altLang="ja-JP" dirty="0">
                <a:ea typeface="ＭＳ Ｐゴシック" pitchFamily="50" charset="-128"/>
              </a:rPr>
              <a:t>GPEI</a:t>
            </a:r>
            <a:r>
              <a:rPr lang="ja-JP" altLang="en-US" dirty="0">
                <a:ea typeface="ＭＳ Ｐゴシック" pitchFamily="50" charset="-128"/>
              </a:rPr>
              <a:t>というものが組織されました。これは</a:t>
            </a:r>
            <a:r>
              <a:rPr lang="en-US" altLang="ja-JP" dirty="0">
                <a:ea typeface="ＭＳ Ｐゴシック" pitchFamily="50" charset="-128"/>
              </a:rPr>
              <a:t>Global Polio Eradication Initiative </a:t>
            </a:r>
            <a:r>
              <a:rPr lang="ja-JP" altLang="en-US" dirty="0">
                <a:ea typeface="ＭＳ Ｐゴシック" pitchFamily="50" charset="-128"/>
              </a:rPr>
              <a:t>の頭文字ですが、日本語では「世界ポリオ撲滅推進活動」と訳されています。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ea typeface="ＭＳ Ｐゴシック" pitchFamily="50" charset="-128"/>
              </a:rPr>
              <a:t>この組織も実はロータリーの活動が契機と</a:t>
            </a:r>
            <a:r>
              <a:rPr lang="ja-JP" altLang="en-US">
                <a:ea typeface="ＭＳ Ｐゴシック" pitchFamily="50" charset="-128"/>
              </a:rPr>
              <a:t>なって立ち上がったもの</a:t>
            </a:r>
            <a:r>
              <a:rPr lang="ja-JP" altLang="en-US" dirty="0">
                <a:ea typeface="ＭＳ Ｐゴシック" pitchFamily="50" charset="-128"/>
              </a:rPr>
              <a:t>と考えて差支えはありません。</a:t>
            </a:r>
          </a:p>
          <a:p>
            <a:endParaRPr kumimoji="1" lang="ja-JP" altLang="en-US" dirty="0"/>
          </a:p>
        </p:txBody>
      </p:sp>
      <p:sp>
        <p:nvSpPr>
          <p:cNvPr id="4" name="スライド番号プレースホルダ 3"/>
          <p:cNvSpPr>
            <a:spLocks noGrp="1"/>
          </p:cNvSpPr>
          <p:nvPr>
            <p:ph type="sldNum" sz="quarter" idx="10"/>
          </p:nvPr>
        </p:nvSpPr>
        <p:spPr/>
        <p:txBody>
          <a:bodyPr/>
          <a:lstStyle/>
          <a:p>
            <a:fld id="{7C8EF32F-8E0E-4612-9DB0-1677AB1A4820}"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A0A19-B977-4CE5-8471-A5EEF9144CEE}" type="slidenum">
              <a:rPr lang="en-US" altLang="ja-JP"/>
              <a:pPr/>
              <a:t>31</a:t>
            </a:fld>
            <a:endParaRPr lang="en-US" altLang="ja-JP"/>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ea typeface="ＭＳ Ｐゴシック" pitchFamily="50" charset="-128"/>
              </a:rPr>
              <a:t>GPEI</a:t>
            </a:r>
            <a:r>
              <a:rPr lang="ja-JP" altLang="en-US" dirty="0">
                <a:ea typeface="ＭＳ Ｐゴシック" pitchFamily="50" charset="-128"/>
              </a:rPr>
              <a:t>を構成している団体のロゴを並べております。</a:t>
            </a:r>
            <a:r>
              <a:rPr lang="en-US" altLang="ja-JP" dirty="0">
                <a:ea typeface="ＭＳ Ｐゴシック" pitchFamily="50" charset="-128"/>
              </a:rPr>
              <a:t>GPEI</a:t>
            </a:r>
            <a:r>
              <a:rPr lang="ja-JP" altLang="en-US" dirty="0" err="1">
                <a:ea typeface="ＭＳ Ｐゴシック" pitchFamily="50" charset="-128"/>
              </a:rPr>
              <a:t>を構</a:t>
            </a:r>
            <a:r>
              <a:rPr lang="ja-JP" altLang="en-US" dirty="0">
                <a:ea typeface="ＭＳ Ｐゴシック" pitchFamily="50" charset="-128"/>
              </a:rPr>
              <a:t>成しているのは、</a:t>
            </a:r>
            <a:r>
              <a:rPr lang="en-US" altLang="ja-JP" dirty="0">
                <a:ea typeface="ＭＳ Ｐゴシック" pitchFamily="50" charset="-128"/>
              </a:rPr>
              <a:t>WHO </a:t>
            </a:r>
            <a:r>
              <a:rPr lang="ja-JP" altLang="en-US" dirty="0">
                <a:ea typeface="ＭＳ Ｐゴシック" pitchFamily="50" charset="-128"/>
              </a:rPr>
              <a:t>・国際ロータリー・ユニセフ・米国の疾病予防管理センター</a:t>
            </a:r>
            <a:r>
              <a:rPr lang="en-US" altLang="ja-JP" dirty="0">
                <a:ea typeface="ＭＳ Ｐゴシック" pitchFamily="50" charset="-128"/>
              </a:rPr>
              <a:t>CDC</a:t>
            </a:r>
            <a:r>
              <a:rPr lang="ja-JP" altLang="en-US" dirty="0">
                <a:ea typeface="ＭＳ Ｐゴシック" pitchFamily="50" charset="-128"/>
              </a:rPr>
              <a:t>の</a:t>
            </a:r>
            <a:r>
              <a:rPr lang="en-US" altLang="ja-JP" dirty="0">
                <a:ea typeface="ＭＳ Ｐゴシック" pitchFamily="50" charset="-128"/>
              </a:rPr>
              <a:t>4</a:t>
            </a:r>
            <a:r>
              <a:rPr lang="ja-JP" altLang="en-US" dirty="0">
                <a:ea typeface="ＭＳ Ｐゴシック" pitchFamily="50" charset="-128"/>
              </a:rPr>
              <a:t>つです。</a:t>
            </a:r>
            <a:endParaRPr lang="en-US" altLang="ja-JP" dirty="0">
              <a:ea typeface="ＭＳ Ｐゴシック"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ea typeface="ＭＳ Ｐゴシック" pitchFamily="50" charset="-128"/>
              </a:rPr>
              <a:t>GPEI</a:t>
            </a:r>
            <a:r>
              <a:rPr lang="ja-JP" altLang="en-US" dirty="0">
                <a:ea typeface="ＭＳ Ｐゴシック" pitchFamily="50" charset="-128"/>
              </a:rPr>
              <a:t>のほかに支援組織としては日本も含めた世界各国の政府、そしてビル・アンド・メリンダ・ゲイツ財団が大きな存在となっております。</a:t>
            </a:r>
          </a:p>
          <a:p>
            <a:endParaRPr lang="en-US" altLang="ja-JP" dirty="0">
              <a:ea typeface="ＭＳ Ｐゴシック" pitchFamily="5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18028-079E-40AC-A504-B4EF88A3F7BC}" type="slidenum">
              <a:rPr lang="en-US" altLang="ja-JP"/>
              <a:pPr/>
              <a:t>32</a:t>
            </a:fld>
            <a:endParaRPr lang="en-US" altLang="ja-JP"/>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672018" y="4688007"/>
            <a:ext cx="5391729" cy="4441270"/>
          </a:xfrm>
        </p:spPr>
        <p:txBody>
          <a:bodyPr/>
          <a:lstStyle/>
          <a:p>
            <a:r>
              <a:rPr lang="ja-JP" altLang="en-US" dirty="0">
                <a:ea typeface="ＭＳ Ｐゴシック" pitchFamily="50" charset="-128"/>
              </a:rPr>
              <a:t>世界保健機関のマーガレット・チャン前事務局長は、ロサンゼルスで開かれたロータリー国際大会における基調講演の中で、ポリオの撲滅を世界保健機関の</a:t>
            </a:r>
            <a:r>
              <a:rPr lang="ja-JP" altLang="en-US" b="1" u="sng" dirty="0">
                <a:ea typeface="ＭＳ Ｐゴシック" pitchFamily="50" charset="-128"/>
              </a:rPr>
              <a:t>最優先活動</a:t>
            </a:r>
            <a:r>
              <a:rPr lang="ja-JP" altLang="en-US" dirty="0">
                <a:ea typeface="ＭＳ Ｐゴシック" pitchFamily="50" charset="-128"/>
              </a:rPr>
              <a:t>とし、ポリオ撲滅活動を完遂するために新たな支援を送ることを約束しております。</a:t>
            </a:r>
          </a:p>
          <a:p>
            <a:r>
              <a:rPr lang="en-US" altLang="ja-JP" dirty="0">
                <a:ea typeface="ＭＳ Ｐゴシック" pitchFamily="50" charset="-128"/>
              </a:rPr>
              <a:t>2007</a:t>
            </a:r>
            <a:r>
              <a:rPr lang="ja-JP" altLang="en-US" dirty="0">
                <a:ea typeface="ＭＳ Ｐゴシック" pitchFamily="50" charset="-128"/>
              </a:rPr>
              <a:t>年</a:t>
            </a:r>
            <a:r>
              <a:rPr lang="en-US" altLang="ja-JP" dirty="0">
                <a:ea typeface="ＭＳ Ｐゴシック" pitchFamily="50" charset="-128"/>
              </a:rPr>
              <a:t>1</a:t>
            </a:r>
            <a:r>
              <a:rPr lang="ja-JP" altLang="en-US" dirty="0">
                <a:ea typeface="ＭＳ Ｐゴシック" pitchFamily="50" charset="-128"/>
              </a:rPr>
              <a:t>月の就任以来、チャン前事務局長は、ポリオが常在する</a:t>
            </a:r>
            <a:r>
              <a:rPr lang="en-US" altLang="ja-JP" dirty="0">
                <a:ea typeface="ＭＳ Ｐゴシック" pitchFamily="50" charset="-128"/>
              </a:rPr>
              <a:t>4</a:t>
            </a:r>
            <a:r>
              <a:rPr lang="ja-JP" altLang="en-US" dirty="0">
                <a:ea typeface="ＭＳ Ｐゴシック" pitchFamily="50" charset="-128"/>
              </a:rPr>
              <a:t>カ国を訪問し、ポリオ撲滅活動を進展させるために、ロータリアンや各国首脳と会談を続けました。</a:t>
            </a:r>
          </a:p>
          <a:p>
            <a:endParaRPr lang="ja-JP" altLang="en-US" dirty="0"/>
          </a:p>
          <a:p>
            <a:r>
              <a:rPr lang="ja-JP" altLang="en-US" dirty="0"/>
              <a:t>因みに</a:t>
            </a:r>
            <a:r>
              <a:rPr lang="en-US" altLang="ja-JP" dirty="0"/>
              <a:t>2017</a:t>
            </a:r>
            <a:r>
              <a:rPr lang="ja-JP" altLang="en-US" dirty="0"/>
              <a:t>年</a:t>
            </a:r>
            <a:r>
              <a:rPr lang="en-US" altLang="ja-JP" dirty="0"/>
              <a:t>7</a:t>
            </a:r>
            <a:r>
              <a:rPr lang="ja-JP" altLang="en-US" dirty="0"/>
              <a:t>月からはチャン事務局長の後任としてエチオピア元保健相のテドロス・アダノム氏（</a:t>
            </a:r>
            <a:r>
              <a:rPr lang="en-US" altLang="ja-JP" dirty="0"/>
              <a:t>52</a:t>
            </a:r>
            <a:r>
              <a:rPr lang="ja-JP" altLang="en-US" dirty="0"/>
              <a:t>）が選出されました。アフリカ人のＷＨＯ事務局長は初めて。</a:t>
            </a:r>
            <a:endParaRPr lang="ja-JP" altLang="en-US" dirty="0">
              <a:ea typeface="ＭＳ Ｐゴシック" pitchFamily="50"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a:t>2012</a:t>
            </a:r>
            <a:r>
              <a:rPr lang="ja-JP" altLang="en-US" dirty="0"/>
              <a:t>年</a:t>
            </a:r>
            <a:r>
              <a:rPr lang="en-US" altLang="ja-JP" dirty="0"/>
              <a:t>5</a:t>
            </a:r>
            <a:r>
              <a:rPr lang="ja-JP" altLang="en-US" dirty="0"/>
              <a:t>月。当時国際ロータリー会長エレクトの</a:t>
            </a:r>
            <a:r>
              <a:rPr lang="ja-JP" altLang="en-US" dirty="0">
                <a:hlinkClick r:id="rId3" tooltip="「田中作次」のまとめを見る"/>
              </a:rPr>
              <a:t>田中作次</a:t>
            </a:r>
            <a:r>
              <a:rPr lang="ja-JP" altLang="en-US" dirty="0"/>
              <a:t>氏が野田総理と会談</a:t>
            </a:r>
            <a:br>
              <a:rPr lang="ja-JP" altLang="en-US" dirty="0"/>
            </a:br>
            <a:br>
              <a:rPr lang="ja-JP" altLang="en-US" dirty="0"/>
            </a:br>
            <a:r>
              <a:rPr lang="ja-JP" altLang="en-US" dirty="0"/>
              <a:t>　国際ロータリーの元</a:t>
            </a:r>
            <a:r>
              <a:rPr lang="en-US" altLang="ja-JP" dirty="0"/>
              <a:t>RI</a:t>
            </a:r>
            <a:r>
              <a:rPr lang="ja-JP" altLang="en-US" dirty="0"/>
              <a:t>会長</a:t>
            </a:r>
            <a:r>
              <a:rPr lang="ja-JP" altLang="en-US" dirty="0">
                <a:hlinkClick r:id="rId3" tooltip="「田中作次」のまとめを見る"/>
              </a:rPr>
              <a:t>田中作次</a:t>
            </a:r>
            <a:r>
              <a:rPr lang="ja-JP" altLang="en-US" dirty="0"/>
              <a:t>氏は、</a:t>
            </a:r>
            <a:r>
              <a:rPr lang="en-US" altLang="ja-JP" dirty="0"/>
              <a:t>5</a:t>
            </a:r>
            <a:r>
              <a:rPr lang="ja-JP" altLang="en-US" dirty="0"/>
              <a:t>月</a:t>
            </a:r>
            <a:r>
              <a:rPr lang="en-US" altLang="ja-JP" dirty="0"/>
              <a:t>30</a:t>
            </a:r>
            <a:r>
              <a:rPr lang="ja-JP" altLang="en-US" dirty="0"/>
              <a:t>日、</a:t>
            </a:r>
            <a:r>
              <a:rPr lang="ja-JP" altLang="en-US" dirty="0">
                <a:hlinkClick r:id="rId4" tooltip="「野田佳彦」のまとめを見る"/>
              </a:rPr>
              <a:t>野田佳彦</a:t>
            </a:r>
            <a:r>
              <a:rPr lang="ja-JP" altLang="en-US" dirty="0"/>
              <a:t>元総理大臣を表敬訪問し、ロータリーの最優先目的であるポリオ撲滅に向けた、日本からの継続した支援を要請致しました。</a:t>
            </a:r>
            <a:br>
              <a:rPr lang="ja-JP" altLang="en-US" dirty="0"/>
            </a:br>
            <a:r>
              <a:rPr lang="ja-JP" altLang="en-US" dirty="0"/>
              <a:t>「申し上げるまでもなく、ポリオ撲滅は、わが国が引き続き支援を行っていく」と述べた野田総理は、</a:t>
            </a:r>
            <a:r>
              <a:rPr lang="en-US" altLang="ja-JP" dirty="0"/>
              <a:t>2011</a:t>
            </a:r>
            <a:r>
              <a:rPr lang="ja-JP" altLang="en-US" dirty="0"/>
              <a:t>年</a:t>
            </a:r>
            <a:r>
              <a:rPr lang="en-US" altLang="ja-JP" dirty="0"/>
              <a:t>3</a:t>
            </a:r>
            <a:r>
              <a:rPr lang="ja-JP" altLang="en-US" dirty="0"/>
              <a:t>月に発生した東日本大震災後の復興に対して全世界から多くの支援が寄せられているのも、ポリオ撲滅活動など世界的な人道的問題に日本がこれまで懸命な支援を行ってきたからだと語りました。</a:t>
            </a:r>
            <a:br>
              <a:rPr lang="ja-JP" altLang="en-US" dirty="0"/>
            </a:br>
            <a:br>
              <a:rPr lang="ja-JP" altLang="en-US" dirty="0"/>
            </a:br>
            <a:endParaRPr kumimoji="1" lang="ja-JP" altLang="en-US" dirty="0"/>
          </a:p>
        </p:txBody>
      </p:sp>
      <p:sp>
        <p:nvSpPr>
          <p:cNvPr id="4" name="スライド番号プレースホルダ 3"/>
          <p:cNvSpPr>
            <a:spLocks noGrp="1"/>
          </p:cNvSpPr>
          <p:nvPr>
            <p:ph type="sldNum" sz="quarter" idx="10"/>
          </p:nvPr>
        </p:nvSpPr>
        <p:spPr/>
        <p:txBody>
          <a:bodyPr/>
          <a:lstStyle/>
          <a:p>
            <a:fld id="{7C8EF32F-8E0E-4612-9DB0-1677AB1A4820}"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E7335-DD3A-4E56-B79A-D99E69A52532}" type="slidenum">
              <a:rPr lang="en-US" altLang="ja-JP"/>
              <a:pPr/>
              <a:t>34</a:t>
            </a:fld>
            <a:endParaRPr lang="en-US" altLang="ja-JP"/>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6D1BA-626A-4920-BFDF-E6EDA70D84CD}" type="slidenum">
              <a:rPr lang="en-US" altLang="ja-JP"/>
              <a:pPr/>
              <a:t>35</a:t>
            </a:fld>
            <a:endParaRPr lang="en-US" altLang="ja-JP"/>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B0BB6-8B03-4AA7-9273-24E3BBF662D2}" type="slidenum">
              <a:rPr lang="en-US" altLang="ja-JP"/>
              <a:pPr/>
              <a:t>36</a:t>
            </a:fld>
            <a:endParaRPr lang="en-US" altLang="ja-JP"/>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202D6-B411-4FCF-9570-9DB6A2BA272D}" type="slidenum">
              <a:rPr lang="en-US" altLang="ja-JP"/>
              <a:pPr/>
              <a:t>37</a:t>
            </a:fld>
            <a:endParaRPr lang="en-US" altLang="ja-JP"/>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A237A-EC25-40A9-BCF1-5C1D7C58869F}" type="slidenum">
              <a:rPr lang="en-US" altLang="ja-JP"/>
              <a:pPr/>
              <a:t>38</a:t>
            </a:fld>
            <a:endParaRPr lang="en-US" altLang="ja-JP"/>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4D978A-E676-42C1-8185-00F9773872E2}" type="slidenum">
              <a:rPr lang="en-US" altLang="ja-JP"/>
              <a:pPr/>
              <a:t>39</a:t>
            </a:fld>
            <a:endParaRPr lang="en-US" altLang="ja-JP"/>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ja-JP" altLang="en-US" dirty="0">
                <a:ea typeface="ＭＳ Ｐゴシック" pitchFamily="50" charset="-128"/>
              </a:rPr>
              <a:t>しかしその後ビル・アンド・メリンダ・ゲイツ財団のビル・ゲイツ会長は、</a:t>
            </a:r>
            <a:r>
              <a:rPr lang="en-US" altLang="ja-JP" dirty="0">
                <a:ea typeface="ＭＳ Ｐゴシック" pitchFamily="50" charset="-128"/>
              </a:rPr>
              <a:t>2008</a:t>
            </a:r>
            <a:r>
              <a:rPr lang="ja-JP" altLang="en-US" dirty="0">
                <a:ea typeface="ＭＳ Ｐゴシック" pitchFamily="50" charset="-128"/>
              </a:rPr>
              <a:t>年に</a:t>
            </a:r>
            <a:r>
              <a:rPr lang="en-US" altLang="ja-JP" dirty="0">
                <a:ea typeface="ＭＳ Ｐゴシック" pitchFamily="50" charset="-128"/>
              </a:rPr>
              <a:t>1</a:t>
            </a:r>
            <a:r>
              <a:rPr lang="ja-JP" altLang="en-US" dirty="0">
                <a:ea typeface="ＭＳ Ｐゴシック" pitchFamily="50" charset="-128"/>
              </a:rPr>
              <a:t>億ドル。</a:t>
            </a:r>
            <a:r>
              <a:rPr lang="en-US" altLang="ja-JP" dirty="0">
                <a:ea typeface="ＭＳ Ｐゴシック" pitchFamily="50" charset="-128"/>
              </a:rPr>
              <a:t>2009</a:t>
            </a:r>
            <a:r>
              <a:rPr lang="ja-JP" altLang="en-US" dirty="0">
                <a:ea typeface="ＭＳ Ｐゴシック" pitchFamily="50" charset="-128"/>
              </a:rPr>
              <a:t>年に入って</a:t>
            </a:r>
            <a:r>
              <a:rPr lang="en-US" altLang="ja-JP" dirty="0">
                <a:ea typeface="ＭＳ Ｐゴシック" pitchFamily="50" charset="-128"/>
              </a:rPr>
              <a:t>2</a:t>
            </a:r>
            <a:r>
              <a:rPr lang="ja-JP" altLang="en-US" dirty="0">
                <a:ea typeface="ＭＳ Ｐゴシック" pitchFamily="50" charset="-128"/>
              </a:rPr>
              <a:t>億</a:t>
            </a:r>
            <a:r>
              <a:rPr lang="en-US" altLang="ja-JP" dirty="0">
                <a:ea typeface="ＭＳ Ｐゴシック" pitchFamily="50" charset="-128"/>
              </a:rPr>
              <a:t>5500</a:t>
            </a:r>
            <a:r>
              <a:rPr lang="ja-JP" altLang="en-US" dirty="0">
                <a:ea typeface="ＭＳ Ｐゴシック" pitchFamily="50" charset="-128"/>
              </a:rPr>
              <a:t>万ドル、合計</a:t>
            </a:r>
            <a:r>
              <a:rPr lang="en-US" altLang="ja-JP" dirty="0">
                <a:ea typeface="ＭＳ Ｐゴシック" pitchFamily="50" charset="-128"/>
              </a:rPr>
              <a:t>3</a:t>
            </a:r>
            <a:r>
              <a:rPr lang="ja-JP" altLang="en-US" dirty="0">
                <a:ea typeface="ＭＳ Ｐゴシック" pitchFamily="50" charset="-128"/>
              </a:rPr>
              <a:t>億</a:t>
            </a:r>
            <a:r>
              <a:rPr lang="en-US" altLang="ja-JP" dirty="0">
                <a:ea typeface="ＭＳ Ｐゴシック" pitchFamily="50" charset="-128"/>
              </a:rPr>
              <a:t>5500</a:t>
            </a:r>
            <a:r>
              <a:rPr lang="ja-JP" altLang="en-US" dirty="0">
                <a:ea typeface="ＭＳ Ｐゴシック" pitchFamily="50" charset="-128"/>
              </a:rPr>
              <a:t>万ドルという巨額の寄付金をポリオ撲滅のためにロータリーに託しました。私たちロータリアンはこれに応えて、</a:t>
            </a:r>
            <a:r>
              <a:rPr lang="en-US" altLang="ja-JP" dirty="0">
                <a:ea typeface="ＭＳ Ｐゴシック" pitchFamily="50" charset="-128"/>
              </a:rPr>
              <a:t>2</a:t>
            </a:r>
            <a:r>
              <a:rPr lang="ja-JP" altLang="en-US" dirty="0">
                <a:ea typeface="ＭＳ Ｐゴシック" pitchFamily="50" charset="-128"/>
              </a:rPr>
              <a:t>億ドルのチャレンジと名づけた寄付計画を実行に移しました。つまりロータリアンの寄付総額が</a:t>
            </a:r>
            <a:r>
              <a:rPr lang="en-US" altLang="ja-JP" dirty="0">
                <a:ea typeface="ＭＳ Ｐゴシック" pitchFamily="50" charset="-128"/>
              </a:rPr>
              <a:t>1</a:t>
            </a:r>
            <a:r>
              <a:rPr lang="ja-JP" altLang="en-US" dirty="0">
                <a:ea typeface="ＭＳ Ｐゴシック" pitchFamily="50" charset="-128"/>
              </a:rPr>
              <a:t>億ドルに達したならば、ゲイツ財団は</a:t>
            </a:r>
            <a:r>
              <a:rPr lang="en-US" altLang="ja-JP" dirty="0">
                <a:ea typeface="ＭＳ Ｐゴシック" pitchFamily="50" charset="-128"/>
              </a:rPr>
              <a:t>1</a:t>
            </a:r>
            <a:r>
              <a:rPr lang="ja-JP" altLang="en-US" dirty="0">
                <a:ea typeface="ＭＳ Ｐゴシック" pitchFamily="50" charset="-128"/>
              </a:rPr>
              <a:t>対</a:t>
            </a:r>
            <a:r>
              <a:rPr lang="en-US" altLang="ja-JP" dirty="0">
                <a:ea typeface="ＭＳ Ｐゴシック" pitchFamily="50" charset="-128"/>
              </a:rPr>
              <a:t>1</a:t>
            </a:r>
            <a:r>
              <a:rPr lang="ja-JP" altLang="en-US" dirty="0">
                <a:ea typeface="ＭＳ Ｐゴシック" pitchFamily="50" charset="-128"/>
              </a:rPr>
              <a:t>のマッチングということで</a:t>
            </a:r>
            <a:r>
              <a:rPr lang="en-US" altLang="ja-JP" dirty="0">
                <a:ea typeface="ＭＳ Ｐゴシック" pitchFamily="50" charset="-128"/>
              </a:rPr>
              <a:t>1</a:t>
            </a:r>
            <a:r>
              <a:rPr lang="ja-JP" altLang="en-US" dirty="0">
                <a:ea typeface="ＭＳ Ｐゴシック" pitchFamily="50" charset="-128"/>
              </a:rPr>
              <a:t>億ドルを拠出するというものです。</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900113" y="739775"/>
            <a:ext cx="4935537" cy="37020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a:t>これが２０１２年時点のポリオ常在国を示しています。インドが消えて、パキスタン、アフガニスタン、ナイジェリアの３カ国だけになりました。</a:t>
            </a:r>
          </a:p>
          <a:p>
            <a:pPr>
              <a:spcBef>
                <a:spcPct val="0"/>
              </a:spcBef>
            </a:pPr>
            <a:r>
              <a:rPr lang="ja-JP" altLang="en-US" dirty="0"/>
              <a:t>大変に目覚ましい撲滅活動だと思います。</a:t>
            </a:r>
          </a:p>
          <a:p>
            <a:pPr>
              <a:spcBef>
                <a:spcPct val="0"/>
              </a:spcBef>
            </a:pPr>
            <a:r>
              <a:rPr lang="ja-JP" altLang="en-US" dirty="0"/>
              <a:t>ポリオ撲滅まで、本当にもう少しだと言う気が致します。</a:t>
            </a:r>
          </a:p>
          <a:p>
            <a:pPr>
              <a:spcBef>
                <a:spcPct val="0"/>
              </a:spcBef>
            </a:pPr>
            <a:endParaRPr lang="ja-JP" altLang="en-US" dirty="0"/>
          </a:p>
          <a:p>
            <a:pPr>
              <a:spcBef>
                <a:spcPct val="0"/>
              </a:spcBef>
            </a:pPr>
            <a:r>
              <a:rPr lang="ja-JP" altLang="en-US" dirty="0"/>
              <a:t>しかし実際にはポリオの常在国および非常在国での新規発生ゼロが</a:t>
            </a:r>
            <a:r>
              <a:rPr lang="en-US" altLang="ja-JP" dirty="0"/>
              <a:t>3</a:t>
            </a:r>
            <a:r>
              <a:rPr lang="ja-JP" altLang="en-US" dirty="0"/>
              <a:t>年間続かなければ撲滅は達成されたことにはなりません。</a:t>
            </a:r>
          </a:p>
          <a:p>
            <a:pPr>
              <a:spcBef>
                <a:spcPct val="0"/>
              </a:spcBef>
            </a:pPr>
            <a:r>
              <a:rPr lang="ja-JP" altLang="en-US" dirty="0"/>
              <a:t>撲滅への努力を続けていても、もしも</a:t>
            </a:r>
            <a:r>
              <a:rPr lang="en-US" altLang="ja-JP" dirty="0"/>
              <a:t>1</a:t>
            </a:r>
            <a:r>
              <a:rPr lang="ja-JP" altLang="en-US" dirty="0"/>
              <a:t>例でも新規発生がある限り、世界中の子供たちは予防接種を受け続けなければなりません。</a:t>
            </a:r>
            <a:endParaRPr lang="en-US" altLang="ja-JP"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5513" fontAlgn="base">
              <a:spcBef>
                <a:spcPct val="0"/>
              </a:spcBef>
              <a:spcAft>
                <a:spcPct val="0"/>
              </a:spcAft>
            </a:pPr>
            <a:fld id="{00B5A1EE-904E-4569-87C3-F8229032B5BA}" type="slidenum">
              <a:rPr lang="en-GB" altLang="ja-JP">
                <a:latin typeface="Arial" charset="0"/>
                <a:cs typeface="Arial" charset="0"/>
              </a:rPr>
              <a:pPr defTabSz="925513" fontAlgn="base">
                <a:spcBef>
                  <a:spcPct val="0"/>
                </a:spcBef>
                <a:spcAft>
                  <a:spcPct val="0"/>
                </a:spcAft>
              </a:pPr>
              <a:t>4</a:t>
            </a:fld>
            <a:endParaRPr lang="en-GB" altLang="ja-JP">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CA43C-2EF6-413A-9967-BA50D26D7339}" type="slidenum">
              <a:rPr lang="en-US" altLang="ja-JP"/>
              <a:pPr/>
              <a:t>40</a:t>
            </a:fld>
            <a:endParaRPr lang="en-US" altLang="ja-JP"/>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ja-JP" altLang="en-US" dirty="0">
                <a:ea typeface="ＭＳ Ｐゴシック" pitchFamily="50" charset="-128"/>
              </a:rPr>
              <a:t>ポリオ撲滅、</a:t>
            </a:r>
            <a:r>
              <a:rPr lang="en-US" altLang="ja-JP" dirty="0">
                <a:ea typeface="ＭＳ Ｐゴシック" pitchFamily="50" charset="-128"/>
              </a:rPr>
              <a:t>2</a:t>
            </a:r>
            <a:r>
              <a:rPr lang="ja-JP" altLang="en-US" dirty="0">
                <a:ea typeface="ＭＳ Ｐゴシック" pitchFamily="50" charset="-128"/>
              </a:rPr>
              <a:t>億ドルのチャレンジは成功しました。寄付総額は</a:t>
            </a:r>
            <a:r>
              <a:rPr lang="en-US" altLang="ja-JP" dirty="0">
                <a:ea typeface="ＭＳ Ｐゴシック" pitchFamily="50" charset="-128"/>
              </a:rPr>
              <a:t>2012</a:t>
            </a:r>
            <a:r>
              <a:rPr lang="ja-JP" altLang="en-US" dirty="0">
                <a:ea typeface="ＭＳ Ｐゴシック" pitchFamily="50" charset="-128"/>
              </a:rPr>
              <a:t>年</a:t>
            </a:r>
            <a:r>
              <a:rPr lang="en-US" altLang="ja-JP" dirty="0">
                <a:ea typeface="ＭＳ Ｐゴシック" pitchFamily="50" charset="-128"/>
              </a:rPr>
              <a:t>1</a:t>
            </a:r>
            <a:r>
              <a:rPr lang="ja-JP" altLang="en-US" dirty="0">
                <a:ea typeface="ＭＳ Ｐゴシック" pitchFamily="50" charset="-128"/>
              </a:rPr>
              <a:t>月には</a:t>
            </a:r>
            <a:r>
              <a:rPr lang="en-US" altLang="ja-JP" dirty="0">
                <a:ea typeface="ＭＳ Ｐゴシック" pitchFamily="50" charset="-128"/>
              </a:rPr>
              <a:t>6</a:t>
            </a:r>
            <a:r>
              <a:rPr lang="ja-JP" altLang="en-US" dirty="0">
                <a:ea typeface="ＭＳ Ｐゴシック" pitchFamily="50" charset="-128"/>
              </a:rPr>
              <a:t>月を待たずして</a:t>
            </a:r>
            <a:r>
              <a:rPr lang="en-US" altLang="ja-JP" dirty="0">
                <a:ea typeface="ＭＳ Ｐゴシック" pitchFamily="50" charset="-128"/>
              </a:rPr>
              <a:t>2</a:t>
            </a:r>
            <a:r>
              <a:rPr lang="ja-JP" altLang="en-US" dirty="0">
                <a:ea typeface="ＭＳ Ｐゴシック" pitchFamily="50" charset="-128"/>
              </a:rPr>
              <a:t>億ドルを突破しました。</a:t>
            </a:r>
            <a:endParaRPr lang="en-US" altLang="ja-JP" dirty="0">
              <a:ea typeface="ＭＳ Ｐゴシック" pitchFamily="50" charset="-128"/>
            </a:endParaRPr>
          </a:p>
          <a:p>
            <a:r>
              <a:rPr lang="ja-JP" altLang="en-US" dirty="0">
                <a:ea typeface="ＭＳ Ｐゴシック" pitchFamily="50" charset="-128"/>
              </a:rPr>
              <a:t>そして</a:t>
            </a:r>
            <a:r>
              <a:rPr lang="en-US" altLang="ja-JP" dirty="0">
                <a:ea typeface="ＭＳ Ｐゴシック" pitchFamily="50" charset="-128"/>
              </a:rPr>
              <a:t>6</a:t>
            </a:r>
            <a:r>
              <a:rPr lang="ja-JP" altLang="en-US" dirty="0">
                <a:ea typeface="ＭＳ Ｐゴシック" pitchFamily="50" charset="-128"/>
              </a:rPr>
              <a:t>月</a:t>
            </a:r>
            <a:r>
              <a:rPr lang="en-US" altLang="ja-JP" dirty="0">
                <a:ea typeface="ＭＳ Ｐゴシック" pitchFamily="50" charset="-128"/>
              </a:rPr>
              <a:t>25</a:t>
            </a:r>
            <a:r>
              <a:rPr lang="ja-JP" altLang="en-US" dirty="0">
                <a:ea typeface="ＭＳ Ｐゴシック" pitchFamily="50" charset="-128"/>
              </a:rPr>
              <a:t>日には寄付総額：</a:t>
            </a:r>
            <a:r>
              <a:rPr lang="en-US" altLang="ja-JP" dirty="0">
                <a:ea typeface="ＭＳ Ｐゴシック" pitchFamily="50" charset="-128"/>
              </a:rPr>
              <a:t>2</a:t>
            </a:r>
            <a:r>
              <a:rPr lang="ja-JP" altLang="en-US" dirty="0">
                <a:ea typeface="ＭＳ Ｐゴシック" pitchFamily="50" charset="-128"/>
              </a:rPr>
              <a:t>億</a:t>
            </a:r>
            <a:r>
              <a:rPr lang="en-US" altLang="ja-JP" dirty="0">
                <a:ea typeface="ＭＳ Ｐゴシック" pitchFamily="50" charset="-128"/>
              </a:rPr>
              <a:t>2340</a:t>
            </a:r>
            <a:r>
              <a:rPr lang="ja-JP" altLang="en-US" dirty="0">
                <a:ea typeface="ＭＳ Ｐゴシック" pitchFamily="50" charset="-128"/>
              </a:rPr>
              <a:t>万ドルとなりました。</a:t>
            </a:r>
            <a:endParaRPr lang="en-US" altLang="ja-JP" dirty="0">
              <a:ea typeface="ＭＳ Ｐゴシック" pitchFamily="50"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C8EF32F-8E0E-4612-9DB0-1677AB1A4820}"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807CD2-8EA3-47E8-9B57-8F9AC1468AD5}" type="slidenum">
              <a:rPr lang="en-US" altLang="ja-JP"/>
              <a:pPr/>
              <a:t>42</a:t>
            </a:fld>
            <a:endParaRPr lang="en-US" altLang="ja-JP"/>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6838E5-66E8-40CE-8BAC-91DE1FB070D0}" type="slidenum">
              <a:rPr lang="en-US" altLang="ja-JP"/>
              <a:pPr/>
              <a:t>43</a:t>
            </a:fld>
            <a:endParaRPr lang="en-US" altLang="ja-JP"/>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C43B0-7CBD-463F-9048-6CAF7DDD5CFA}" type="slidenum">
              <a:rPr lang="en-US" altLang="ja-JP"/>
              <a:pPr/>
              <a:t>44</a:t>
            </a:fld>
            <a:endParaRPr lang="en-US" altLang="ja-JP"/>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ja-JP" altLang="en-US" dirty="0">
                <a:ea typeface="ＭＳ Ｐゴシック" pitchFamily="50" charset="-128"/>
              </a:rPr>
              <a:t>これはポリオ・プラスのマークです。左側は子供が生ワクチンの接種を受けている様子を現わしています。</a:t>
            </a:r>
          </a:p>
          <a:p>
            <a:r>
              <a:rPr lang="ja-JP" altLang="en-US" dirty="0">
                <a:ea typeface="ＭＳ Ｐゴシック" pitchFamily="50" charset="-128"/>
              </a:rPr>
              <a:t>ポムリオの撲滅に向けて著明な成果を挙げてきた生ワクチンは新たな別の問題を引き起こしています。</a:t>
            </a:r>
          </a:p>
          <a:p>
            <a:endParaRPr lang="ja-JP" altLang="en-US" dirty="0">
              <a:ea typeface="ＭＳ Ｐゴシック" pitchFamily="50"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ポリオとの戦いはポリオ生ワクチンを完全に行き渡らせても、終わるわけではありません。</a:t>
            </a:r>
          </a:p>
          <a:p>
            <a:r>
              <a:rPr kumimoji="1" lang="ja-JP" altLang="en-US" dirty="0"/>
              <a:t>実はポリオ生ワクチンの接種を受けた子供の排せつ物には、生きたビールスが混入していることがあります。</a:t>
            </a:r>
          </a:p>
          <a:p>
            <a:r>
              <a:rPr kumimoji="1" lang="ja-JP" altLang="en-US" dirty="0"/>
              <a:t>その排せつ物が何らかの原因で、ポリオに対する免疫を十分に持たない人の口に入ると、その人はポリオに</a:t>
            </a:r>
          </a:p>
          <a:p>
            <a:r>
              <a:rPr kumimoji="1" lang="ja-JP" altLang="en-US" dirty="0"/>
              <a:t>感染します。ワクチンの行き渡っていない低開発国で、成人がポリオを発症してしまいます。実は日本でもそのような患者が発生しました。</a:t>
            </a:r>
          </a:p>
          <a:p>
            <a:r>
              <a:rPr kumimoji="1" lang="ja-JP" altLang="en-US" dirty="0"/>
              <a:t>今後は野生株のポリオと生ワクチン由来のポリオの両方に対処しなければなりません。ということは</a:t>
            </a:r>
          </a:p>
          <a:p>
            <a:r>
              <a:rPr kumimoji="1" lang="ja-JP" altLang="en-US" dirty="0"/>
              <a:t>不活化ワクチン接種を行き渡らせなければならないことになります。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C8EF32F-8E0E-4612-9DB0-1677AB1A4820}" type="slidenum">
              <a:rPr kumimoji="1" lang="ja-JP" altLang="en-US" smtClean="0"/>
              <a:pPr/>
              <a:t>45</a:t>
            </a:fld>
            <a:endParaRPr kumimoji="1" lang="ja-JP" altLang="en-US"/>
          </a:p>
        </p:txBody>
      </p:sp>
    </p:spTree>
    <p:extLst>
      <p:ext uri="{BB962C8B-B14F-4D97-AF65-F5344CB8AC3E}">
        <p14:creationId xmlns:p14="http://schemas.microsoft.com/office/powerpoint/2010/main" val="2022735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C8EF32F-8E0E-4612-9DB0-1677AB1A4820}" type="slidenum">
              <a:rPr kumimoji="1" lang="ja-JP" altLang="en-US" smtClean="0"/>
              <a:pPr/>
              <a:t>46</a:t>
            </a:fld>
            <a:endParaRPr kumimoji="1" lang="ja-JP" altLang="en-US"/>
          </a:p>
        </p:txBody>
      </p:sp>
    </p:spTree>
    <p:extLst>
      <p:ext uri="{BB962C8B-B14F-4D97-AF65-F5344CB8AC3E}">
        <p14:creationId xmlns:p14="http://schemas.microsoft.com/office/powerpoint/2010/main" val="1553983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最新のポリオ発生状況です</a:t>
            </a:r>
          </a:p>
        </p:txBody>
      </p:sp>
      <p:sp>
        <p:nvSpPr>
          <p:cNvPr id="4" name="スライド番号プレースホルダー 3"/>
          <p:cNvSpPr>
            <a:spLocks noGrp="1"/>
          </p:cNvSpPr>
          <p:nvPr>
            <p:ph type="sldNum" sz="quarter" idx="10"/>
          </p:nvPr>
        </p:nvSpPr>
        <p:spPr/>
        <p:txBody>
          <a:bodyPr/>
          <a:lstStyle/>
          <a:p>
            <a:fld id="{7C8EF32F-8E0E-4612-9DB0-1677AB1A4820}" type="slidenum">
              <a:rPr kumimoji="1" lang="ja-JP" altLang="en-US" smtClean="0"/>
              <a:pPr/>
              <a:t>47</a:t>
            </a:fld>
            <a:endParaRPr kumimoji="1" lang="ja-JP" altLang="en-US"/>
          </a:p>
        </p:txBody>
      </p:sp>
    </p:spTree>
    <p:extLst>
      <p:ext uri="{BB962C8B-B14F-4D97-AF65-F5344CB8AC3E}">
        <p14:creationId xmlns:p14="http://schemas.microsoft.com/office/powerpoint/2010/main" val="6338122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a:t>小山万里子氏という方は、ポリオ・サバイバーですが、ポリオ後症候群への理解を呼びかけるために、昨年</a:t>
            </a:r>
            <a:r>
              <a:rPr kumimoji="1" lang="en-US" altLang="ja-JP" dirty="0"/>
              <a:t>10</a:t>
            </a:r>
            <a:r>
              <a:rPr kumimoji="1" lang="ja-JP" altLang="en-US" dirty="0"/>
              <a:t>月の世界ポリオデーにご自身の体験を寄稿されました。</a:t>
            </a:r>
          </a:p>
          <a:p>
            <a:endParaRPr kumimoji="1" lang="ja-JP" altLang="en-US" dirty="0"/>
          </a:p>
          <a:p>
            <a:r>
              <a:rPr kumimoji="1" lang="ja-JP" altLang="en-US" dirty="0"/>
              <a:t>皆様はポリオ後症候群という疾患をご存知でしょうか</a:t>
            </a:r>
            <a:r>
              <a:rPr kumimoji="1" lang="en-US" altLang="ja-JP" dirty="0"/>
              <a:t>?</a:t>
            </a:r>
            <a:r>
              <a:rPr kumimoji="1" lang="ja-JP" altLang="en-US" dirty="0"/>
              <a:t>　この方は</a:t>
            </a:r>
            <a:r>
              <a:rPr kumimoji="1" lang="en-US" altLang="ja-JP" dirty="0"/>
              <a:t>1</a:t>
            </a:r>
            <a:r>
              <a:rPr kumimoji="1" lang="ja-JP" altLang="en-US" dirty="0"/>
              <a:t>歳の時にポリオに罹って麻痺を来し、幾分改善して麻痺も軽減。</a:t>
            </a:r>
          </a:p>
          <a:p>
            <a:r>
              <a:rPr kumimoji="1" lang="ja-JP" altLang="en-US" dirty="0"/>
              <a:t>しかし</a:t>
            </a:r>
            <a:r>
              <a:rPr kumimoji="1" lang="en-US" altLang="ja-JP" dirty="0"/>
              <a:t>40</a:t>
            </a:r>
            <a:r>
              <a:rPr kumimoji="1" lang="ja-JP" altLang="en-US" dirty="0"/>
              <a:t>才代に入って、進行性の筋萎縮や痛みに襲われてしまいます。</a:t>
            </a:r>
          </a:p>
          <a:p>
            <a:r>
              <a:rPr kumimoji="1" lang="ja-JP" altLang="en-US" dirty="0"/>
              <a:t>彼女は絶望感に打ちひしがれますが、新聞への投書が契機となって、同じ症状に苦しむ何人かの人たちに出会い、勇気を得ることが出来ました。</a:t>
            </a:r>
          </a:p>
          <a:p>
            <a:endParaRPr kumimoji="1" lang="ja-JP" altLang="en-US" dirty="0"/>
          </a:p>
          <a:p>
            <a:r>
              <a:rPr lang="ja-JP" altLang="en-US" dirty="0"/>
              <a:t>わが国では１９６４年にポリオ生ワクチンが集団投与（予防接種）されるまで、毎年多数のポリオ患者（ほとんどが幼小児）が発生していました。この時期に全国各地でポリオにかかり、ポリオ後遺症をもった人たちが、現在それぞれの分野で活躍していますが、これらの人たちが５０～６０歳前後に達したころに手足の筋力低下、しびれ、痛みなどの症状が発現して、日常生活ができなくなってしまいます。これはポストポリオ症候群（ＰＰＳ、またはポリオ後症候群、ポリオ後遅発性筋萎縮症）と呼ばれるものです。</a:t>
            </a:r>
            <a:br>
              <a:rPr lang="ja-JP" altLang="en-US" dirty="0"/>
            </a:br>
            <a:r>
              <a:rPr lang="ja-JP" altLang="en-US" dirty="0"/>
              <a:t>　最近、１５年くらいの間にわが国や欧米の専門家によって精力的に調査研究された結果、ＰＰＳはポリオの再発ではなく、ポリオの二次障害であることが確定しました。しかしＰＰＳについては、医師やパラメディカルスタッフ（看護士、理学療法士、作業療法士、介護士など）にまだ十分理解されておらず、不適切な治療やリハビリを受けている事例があるようです。</a:t>
            </a:r>
          </a:p>
          <a:p>
            <a:r>
              <a:rPr kumimoji="1" lang="ja-JP" altLang="en-US" dirty="0"/>
              <a:t>私たちもポリオがこのような後遺症を残すことを知っておきたいと思います。</a:t>
            </a:r>
          </a:p>
          <a:p>
            <a:endParaRPr kumimoji="1" lang="ja-JP" altLang="en-US" dirty="0"/>
          </a:p>
          <a:p>
            <a:r>
              <a:rPr kumimoji="1" lang="ja-JP" altLang="en-US" dirty="0"/>
              <a:t>そしてこのような</a:t>
            </a:r>
            <a:r>
              <a:rPr kumimoji="1" lang="en-US" altLang="ja-JP" dirty="0"/>
              <a:t>PPS</a:t>
            </a:r>
            <a:r>
              <a:rPr kumimoji="1" lang="ja-JP" altLang="en-US" dirty="0"/>
              <a:t>を出さないためにもポリオ撲滅活動は手を緩めることなく進めていかなければなりません。</a:t>
            </a:r>
          </a:p>
        </p:txBody>
      </p:sp>
      <p:sp>
        <p:nvSpPr>
          <p:cNvPr id="4" name="スライド番号プレースホルダー 3"/>
          <p:cNvSpPr>
            <a:spLocks noGrp="1"/>
          </p:cNvSpPr>
          <p:nvPr>
            <p:ph type="sldNum" sz="quarter" idx="10"/>
          </p:nvPr>
        </p:nvSpPr>
        <p:spPr/>
        <p:txBody>
          <a:bodyPr/>
          <a:lstStyle/>
          <a:p>
            <a:fld id="{7C8EF32F-8E0E-4612-9DB0-1677AB1A4820}" type="slidenum">
              <a:rPr kumimoji="1" lang="ja-JP" altLang="en-US" smtClean="0"/>
              <a:pPr/>
              <a:t>48</a:t>
            </a:fld>
            <a:endParaRPr kumimoji="1" lang="ja-JP" altLang="en-US"/>
          </a:p>
        </p:txBody>
      </p:sp>
    </p:spTree>
    <p:extLst>
      <p:ext uri="{BB962C8B-B14F-4D97-AF65-F5344CB8AC3E}">
        <p14:creationId xmlns:p14="http://schemas.microsoft.com/office/powerpoint/2010/main" val="32351007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さてこの先の</a:t>
            </a:r>
            <a:r>
              <a:rPr kumimoji="1" lang="en-US" altLang="ja-JP" dirty="0"/>
              <a:t>8</a:t>
            </a:r>
            <a:r>
              <a:rPr kumimoji="1" lang="ja-JP" altLang="en-US" dirty="0"/>
              <a:t>コマは、</a:t>
            </a:r>
            <a:r>
              <a:rPr kumimoji="1" lang="en-US" altLang="ja-JP" dirty="0"/>
              <a:t>MY ROTARY</a:t>
            </a:r>
            <a:r>
              <a:rPr kumimoji="1" lang="ja-JP" altLang="en-US" dirty="0"/>
              <a:t>に掲載されているものをそのままお示しいたしますので、すでにお読みになられた方もおられるかも知れませんが、</a:t>
            </a:r>
          </a:p>
          <a:p>
            <a:r>
              <a:rPr kumimoji="1" lang="ja-JP" altLang="en-US" dirty="0"/>
              <a:t>皆様にご紹介致します。</a:t>
            </a:r>
          </a:p>
        </p:txBody>
      </p:sp>
      <p:sp>
        <p:nvSpPr>
          <p:cNvPr id="4" name="スライド番号プレースホルダー 3"/>
          <p:cNvSpPr>
            <a:spLocks noGrp="1"/>
          </p:cNvSpPr>
          <p:nvPr>
            <p:ph type="sldNum" sz="quarter" idx="10"/>
          </p:nvPr>
        </p:nvSpPr>
        <p:spPr/>
        <p:txBody>
          <a:bodyPr/>
          <a:lstStyle/>
          <a:p>
            <a:fld id="{7C8EF32F-8E0E-4612-9DB0-1677AB1A4820}" type="slidenum">
              <a:rPr kumimoji="1" lang="ja-JP" altLang="en-US" smtClean="0"/>
              <a:pPr/>
              <a:t>49</a:t>
            </a:fld>
            <a:endParaRPr kumimoji="1" lang="ja-JP" altLang="en-US"/>
          </a:p>
        </p:txBody>
      </p:sp>
    </p:spTree>
    <p:extLst>
      <p:ext uri="{BB962C8B-B14F-4D97-AF65-F5344CB8AC3E}">
        <p14:creationId xmlns:p14="http://schemas.microsoft.com/office/powerpoint/2010/main" val="834322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222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a:t>2012</a:t>
            </a:r>
            <a:r>
              <a:rPr lang="ja-JP" altLang="en-US" dirty="0"/>
              <a:t>年頃からこのポスターが全世界のロータリーに発信されました。</a:t>
            </a:r>
          </a:p>
          <a:p>
            <a:pPr>
              <a:spcBef>
                <a:spcPct val="0"/>
              </a:spcBef>
            </a:pPr>
            <a:r>
              <a:rPr lang="ja-JP" altLang="en-US" dirty="0"/>
              <a:t>あと少し。当時は確かにあと少しに見えました。</a:t>
            </a:r>
          </a:p>
        </p:txBody>
      </p:sp>
      <p:sp>
        <p:nvSpPr>
          <p:cNvPr id="5222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68392A-0877-43D9-B1B8-539B565CFB3B}" type="slidenum">
              <a:rPr lang="ja-JP" altLang="en-US"/>
              <a:pPr fontAlgn="base">
                <a:spcBef>
                  <a:spcPct val="0"/>
                </a:spcBef>
                <a:spcAft>
                  <a:spcPct val="0"/>
                </a:spcAft>
              </a:pPr>
              <a:t>5</a:t>
            </a:fld>
            <a:endParaRPr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D37BDBF-C690-4BE2-B9C6-D3A0FC61C6A9}" type="slidenum">
              <a:rPr kumimoji="1" lang="ja-JP" altLang="en-US" smtClean="0"/>
              <a:t>50</a:t>
            </a:fld>
            <a:endParaRPr kumimoji="1" lang="ja-JP" altLang="en-US"/>
          </a:p>
        </p:txBody>
      </p:sp>
    </p:spTree>
    <p:extLst>
      <p:ext uri="{BB962C8B-B14F-4D97-AF65-F5344CB8AC3E}">
        <p14:creationId xmlns:p14="http://schemas.microsoft.com/office/powerpoint/2010/main" val="8041098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ポリオ撲滅には予防接種は絶対に欠かせません。しかしそれだけでは撲滅は出来ません。ポリオの監視</a:t>
            </a:r>
            <a:r>
              <a:rPr kumimoji="1" lang="en-US" altLang="ja-JP" dirty="0"/>
              <a:t>=</a:t>
            </a:r>
            <a:r>
              <a:rPr kumimoji="1" lang="ja-JP" altLang="en-US" dirty="0"/>
              <a:t>サーベイ人スが重大な要素であります。</a:t>
            </a:r>
          </a:p>
          <a:p>
            <a:r>
              <a:rPr kumimoji="1" lang="ja-JP" altLang="en-US" dirty="0"/>
              <a:t>子供たちの監視というと、誤解を招きやすいですが、子供たちに身体麻痺が現れていないかの監視です。</a:t>
            </a:r>
          </a:p>
        </p:txBody>
      </p:sp>
      <p:sp>
        <p:nvSpPr>
          <p:cNvPr id="4" name="スライド番号プレースホルダー 3"/>
          <p:cNvSpPr>
            <a:spLocks noGrp="1"/>
          </p:cNvSpPr>
          <p:nvPr>
            <p:ph type="sldNum" sz="quarter" idx="10"/>
          </p:nvPr>
        </p:nvSpPr>
        <p:spPr/>
        <p:txBody>
          <a:bodyPr/>
          <a:lstStyle/>
          <a:p>
            <a:fld id="{2D37BDBF-C690-4BE2-B9C6-D3A0FC61C6A9}" type="slidenum">
              <a:rPr kumimoji="1" lang="ja-JP" altLang="en-US" smtClean="0"/>
              <a:t>51</a:t>
            </a:fld>
            <a:endParaRPr kumimoji="1" lang="ja-JP" altLang="en-US"/>
          </a:p>
        </p:txBody>
      </p:sp>
    </p:spTree>
    <p:extLst>
      <p:ext uri="{BB962C8B-B14F-4D97-AF65-F5344CB8AC3E}">
        <p14:creationId xmlns:p14="http://schemas.microsoft.com/office/powerpoint/2010/main" val="40418739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医師や保険従事者が地域の子供たちをよく観察して、麻痺のある子供が出た場合、即座に対処を要求されます。</a:t>
            </a:r>
          </a:p>
          <a:p>
            <a:r>
              <a:rPr kumimoji="1" lang="ja-JP" altLang="en-US" dirty="0"/>
              <a:t>感染症による身体麻痺の原因疾患はほかにもあります。日本脳炎、ウェストナイル・ウィルス、ジカ・ウィルスにより引き起こされることもあります。</a:t>
            </a:r>
          </a:p>
          <a:p>
            <a:r>
              <a:rPr kumimoji="1" lang="ja-JP" altLang="en-US" dirty="0"/>
              <a:t>鑑別診断のため保険従事者は</a:t>
            </a:r>
            <a:r>
              <a:rPr kumimoji="1" lang="en-US" altLang="ja-JP" dirty="0"/>
              <a:t>14</a:t>
            </a:r>
            <a:r>
              <a:rPr kumimoji="1" lang="ja-JP" altLang="en-US" dirty="0"/>
              <a:t>日間隔で排せつ物を</a:t>
            </a:r>
            <a:r>
              <a:rPr kumimoji="1" lang="en-US" altLang="ja-JP" dirty="0"/>
              <a:t>2</a:t>
            </a:r>
            <a:r>
              <a:rPr kumimoji="1" lang="ja-JP" altLang="en-US" dirty="0"/>
              <a:t>回採取して研究所に送ります。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D37BDBF-C690-4BE2-B9C6-D3A0FC61C6A9}" type="slidenum">
              <a:rPr kumimoji="1" lang="ja-JP" altLang="en-US" smtClean="0"/>
              <a:t>52</a:t>
            </a:fld>
            <a:endParaRPr kumimoji="1" lang="ja-JP" altLang="en-US"/>
          </a:p>
        </p:txBody>
      </p:sp>
    </p:spTree>
    <p:extLst>
      <p:ext uri="{BB962C8B-B14F-4D97-AF65-F5344CB8AC3E}">
        <p14:creationId xmlns:p14="http://schemas.microsoft.com/office/powerpoint/2010/main" val="7945902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ポリオが撲滅されたにもかかわらず、</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から</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カ国は、未だ発生する確率が高いのです。ポリオウイルスは、排泄物を介して、最も簡単に検出され、最も簡単に感染しやすいので、</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研究者は下水道のインフラがない地域では、下水、川、開渠（カイキョ）からサンプルを採取しています。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世界ポリオ撲滅推進計画（</a:t>
            </a:r>
            <a:r>
              <a:rPr kumimoji="1" lang="en-US" altLang="ja-JP" sz="1200" kern="1200" dirty="0">
                <a:solidFill>
                  <a:schemeClr val="tx1"/>
                </a:solidFill>
                <a:effectLst/>
                <a:latin typeface="+mn-lt"/>
                <a:ea typeface="+mn-ea"/>
                <a:cs typeface="+mn-cs"/>
              </a:rPr>
              <a:t>GPEI</a:t>
            </a:r>
            <a:r>
              <a:rPr kumimoji="1" lang="ja-JP" altLang="ja-JP" sz="1200" kern="1200" dirty="0">
                <a:solidFill>
                  <a:schemeClr val="tx1"/>
                </a:solidFill>
                <a:effectLst/>
                <a:latin typeface="+mn-lt"/>
                <a:ea typeface="+mn-ea"/>
                <a:cs typeface="+mn-cs"/>
              </a:rPr>
              <a:t>）は、世界中に病気を特定することができる</a:t>
            </a:r>
            <a:r>
              <a:rPr kumimoji="1" lang="en-US" altLang="ja-JP" sz="1200" kern="1200" dirty="0">
                <a:solidFill>
                  <a:schemeClr val="tx1"/>
                </a:solidFill>
                <a:effectLst/>
                <a:latin typeface="+mn-lt"/>
                <a:ea typeface="+mn-ea"/>
                <a:cs typeface="+mn-cs"/>
              </a:rPr>
              <a:t>145</a:t>
            </a:r>
            <a:r>
              <a:rPr kumimoji="1" lang="ja-JP" altLang="ja-JP" sz="1200" kern="1200" dirty="0">
                <a:solidFill>
                  <a:schemeClr val="tx1"/>
                </a:solidFill>
                <a:effectLst/>
                <a:latin typeface="+mn-lt"/>
                <a:ea typeface="+mn-ea"/>
                <a:cs typeface="+mn-cs"/>
              </a:rPr>
              <a:t>の研究所ネットワークを開発しました。ロータリーは、これらの設備をサポートし、中心的な役割を果たしています。</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a:p>
            <a:r>
              <a:rPr kumimoji="1" lang="ja-JP" altLang="ja-JP" sz="1200" kern="1200" dirty="0">
                <a:solidFill>
                  <a:schemeClr val="tx1"/>
                </a:solidFill>
                <a:effectLst/>
                <a:latin typeface="+mn-lt"/>
                <a:ea typeface="+mn-ea"/>
                <a:cs typeface="+mn-cs"/>
              </a:rPr>
              <a:t>「警戒は監視を成功させる鍵です」と</a:t>
            </a:r>
            <a:r>
              <a:rPr kumimoji="1" lang="en-US" altLang="ja-JP" sz="1200" kern="1200" dirty="0">
                <a:solidFill>
                  <a:schemeClr val="tx1"/>
                </a:solidFill>
                <a:effectLst/>
                <a:latin typeface="+mn-lt"/>
                <a:ea typeface="+mn-ea"/>
                <a:cs typeface="+mn-cs"/>
              </a:rPr>
              <a:t>WHO</a:t>
            </a:r>
            <a:r>
              <a:rPr kumimoji="1" lang="ja-JP" altLang="ja-JP" sz="1200" kern="1200" dirty="0">
                <a:solidFill>
                  <a:schemeClr val="tx1"/>
                </a:solidFill>
                <a:effectLst/>
                <a:latin typeface="+mn-lt"/>
                <a:ea typeface="+mn-ea"/>
                <a:cs typeface="+mn-cs"/>
              </a:rPr>
              <a:t>ポリオ撲滅ディレクターのマイケル・ザフラン氏は話します。「この隠れた費用は、プログラムを維持するのに絶対に必要であることがあまり理解されていません」</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世界ポリオ撲滅推進活動（</a:t>
            </a:r>
            <a:r>
              <a:rPr kumimoji="1" lang="en-US" altLang="ja-JP" sz="1200" kern="1200" dirty="0">
                <a:solidFill>
                  <a:schemeClr val="tx1"/>
                </a:solidFill>
                <a:effectLst/>
                <a:latin typeface="+mn-lt"/>
                <a:ea typeface="+mn-ea"/>
                <a:cs typeface="+mn-cs"/>
              </a:rPr>
              <a:t>GPEI</a:t>
            </a:r>
            <a:r>
              <a:rPr kumimoji="1" lang="ja-JP" altLang="ja-JP" sz="1200" kern="1200" dirty="0">
                <a:solidFill>
                  <a:schemeClr val="tx1"/>
                </a:solidFill>
                <a:effectLst/>
                <a:latin typeface="+mn-lt"/>
                <a:ea typeface="+mn-ea"/>
                <a:cs typeface="+mn-cs"/>
              </a:rPr>
              <a:t>） は約</a:t>
            </a:r>
            <a:r>
              <a:rPr kumimoji="1" lang="en-US" altLang="ja-JP" sz="1200" kern="1200" dirty="0">
                <a:solidFill>
                  <a:schemeClr val="tx1"/>
                </a:solidFill>
                <a:effectLst/>
                <a:latin typeface="+mn-lt"/>
                <a:ea typeface="+mn-ea"/>
                <a:cs typeface="+mn-cs"/>
              </a:rPr>
              <a:t>72</a:t>
            </a:r>
            <a:r>
              <a:rPr kumimoji="1" lang="ja-JP" altLang="ja-JP" sz="1200" kern="1200" dirty="0">
                <a:solidFill>
                  <a:schemeClr val="tx1"/>
                </a:solidFill>
                <a:effectLst/>
                <a:latin typeface="+mn-lt"/>
                <a:ea typeface="+mn-ea"/>
                <a:cs typeface="+mn-cs"/>
              </a:rPr>
              <a:t>カ国で監視活動を行っています。ジョン・ジャーム国際ロータリー会長は、</a:t>
            </a:r>
            <a:r>
              <a:rPr kumimoji="1" lang="en-US" altLang="ja-JP" sz="1200" kern="1200" dirty="0">
                <a:solidFill>
                  <a:schemeClr val="tx1"/>
                </a:solidFill>
                <a:effectLst/>
                <a:latin typeface="+mn-lt"/>
                <a:ea typeface="+mn-ea"/>
                <a:cs typeface="+mn-cs"/>
              </a:rPr>
              <a:t>2016</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日のロータリーの世界ポリオデーのイベントで、「これは、費用のかかる戦いです」と述べました。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2D37BDBF-C690-4BE2-B9C6-D3A0FC61C6A9}" type="slidenum">
              <a:rPr kumimoji="1" lang="ja-JP" altLang="en-US" smtClean="0"/>
              <a:t>53</a:t>
            </a:fld>
            <a:endParaRPr kumimoji="1" lang="ja-JP" altLang="en-US"/>
          </a:p>
        </p:txBody>
      </p:sp>
    </p:spTree>
    <p:extLst>
      <p:ext uri="{BB962C8B-B14F-4D97-AF65-F5344CB8AC3E}">
        <p14:creationId xmlns:p14="http://schemas.microsoft.com/office/powerpoint/2010/main" val="41468965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ワクチン自体は予防接種活動の主要な費用ではありません。</a:t>
            </a:r>
          </a:p>
          <a:p>
            <a:r>
              <a:rPr kumimoji="1" lang="ja-JP" altLang="en-US" dirty="0"/>
              <a:t>輸送費人件費にお金がかかっています。</a:t>
            </a:r>
          </a:p>
        </p:txBody>
      </p:sp>
      <p:sp>
        <p:nvSpPr>
          <p:cNvPr id="4" name="スライド番号プレースホルダー 3"/>
          <p:cNvSpPr>
            <a:spLocks noGrp="1"/>
          </p:cNvSpPr>
          <p:nvPr>
            <p:ph type="sldNum" sz="quarter" idx="10"/>
          </p:nvPr>
        </p:nvSpPr>
        <p:spPr/>
        <p:txBody>
          <a:bodyPr/>
          <a:lstStyle/>
          <a:p>
            <a:fld id="{2D37BDBF-C690-4BE2-B9C6-D3A0FC61C6A9}" type="slidenum">
              <a:rPr kumimoji="1" lang="ja-JP" altLang="en-US" smtClean="0"/>
              <a:t>54</a:t>
            </a:fld>
            <a:endParaRPr kumimoji="1" lang="ja-JP" altLang="en-US"/>
          </a:p>
        </p:txBody>
      </p:sp>
    </p:spTree>
    <p:extLst>
      <p:ext uri="{BB962C8B-B14F-4D97-AF65-F5344CB8AC3E}">
        <p14:creationId xmlns:p14="http://schemas.microsoft.com/office/powerpoint/2010/main" val="40149593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予防接種キャンペーンは驚くほど複雑です。ロータリアンからの寄付は、計画立案する技術専門家に対する費用、予防接種のメリット・接種が行われる日付を認識してもらうための大規模な広報活動費用、</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大都市から、どの地図にも載っていないような僻地まで個別に家を訪問するボランティアの支援のための費用を負担しています。</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時には、政府や外部団体に対する地元の不信感を克服したり、複雑な宗教教義の交渉に対する費用も含まれることもあります。社会不安のために、家を追われて難民となった人びと、または、遊牧民の所在地を把握しなければならないときもあります。</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D37BDBF-C690-4BE2-B9C6-D3A0FC61C6A9}" type="slidenum">
              <a:rPr kumimoji="1" lang="ja-JP" altLang="en-US" smtClean="0"/>
              <a:t>55</a:t>
            </a:fld>
            <a:endParaRPr kumimoji="1" lang="ja-JP" altLang="en-US"/>
          </a:p>
        </p:txBody>
      </p:sp>
    </p:spTree>
    <p:extLst>
      <p:ext uri="{BB962C8B-B14F-4D97-AF65-F5344CB8AC3E}">
        <p14:creationId xmlns:p14="http://schemas.microsoft.com/office/powerpoint/2010/main" val="3617397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「あと少しなのです」と、撲滅活動に当初から参加している</a:t>
            </a:r>
            <a:r>
              <a:rPr kumimoji="1" lang="en-US" altLang="ja-JP" sz="1200" kern="1200" dirty="0">
                <a:solidFill>
                  <a:schemeClr val="tx1"/>
                </a:solidFill>
                <a:effectLst/>
                <a:latin typeface="+mn-lt"/>
                <a:ea typeface="+mn-ea"/>
                <a:cs typeface="+mn-cs"/>
              </a:rPr>
              <a:t>RI</a:t>
            </a:r>
            <a:r>
              <a:rPr kumimoji="1" lang="ja-JP" altLang="ja-JP" sz="1200" kern="1200" dirty="0">
                <a:solidFill>
                  <a:schemeClr val="tx1"/>
                </a:solidFill>
                <a:effectLst/>
                <a:latin typeface="+mn-lt"/>
                <a:ea typeface="+mn-ea"/>
                <a:cs typeface="+mn-cs"/>
              </a:rPr>
              <a:t>ポリオ・プラス委員会副委員長のジョン・セーバー氏。「ポリオ発症例は</a:t>
            </a:r>
            <a:r>
              <a:rPr kumimoji="1" lang="en-US" altLang="ja-JP" sz="1200" kern="1200" dirty="0">
                <a:solidFill>
                  <a:schemeClr val="tx1"/>
                </a:solidFill>
                <a:effectLst/>
                <a:latin typeface="+mn-lt"/>
                <a:ea typeface="+mn-ea"/>
                <a:cs typeface="+mn-cs"/>
              </a:rPr>
              <a:t> 99.9</a:t>
            </a:r>
            <a:r>
              <a:rPr kumimoji="1" lang="ja-JP" altLang="ja-JP" sz="1200" kern="1200" dirty="0">
                <a:solidFill>
                  <a:schemeClr val="tx1"/>
                </a:solidFill>
                <a:effectLst/>
                <a:latin typeface="+mn-lt"/>
                <a:ea typeface="+mn-ea"/>
                <a:cs typeface="+mn-cs"/>
              </a:rPr>
              <a:t>％減らせました。</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でも、まだ完全に撲滅できていないのです。ロータリアンやパートナー団体は、継続して活動しなければなりません。</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『ポリオはほとんど無くなったから、次のものに取り組みましょう』と言う人たちもいます。しかし、実際は、無くなってはいないのです。この仕事を完結させないと、ポリオは再び流行するでしょう」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2D37BDBF-C690-4BE2-B9C6-D3A0FC61C6A9}" type="slidenum">
              <a:rPr kumimoji="1" lang="ja-JP" altLang="en-US" smtClean="0"/>
              <a:t>56</a:t>
            </a:fld>
            <a:endParaRPr kumimoji="1" lang="ja-JP" altLang="en-US"/>
          </a:p>
        </p:txBody>
      </p:sp>
    </p:spTree>
    <p:extLst>
      <p:ext uri="{BB962C8B-B14F-4D97-AF65-F5344CB8AC3E}">
        <p14:creationId xmlns:p14="http://schemas.microsoft.com/office/powerpoint/2010/main" val="771221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C8EF32F-8E0E-4612-9DB0-1677AB1A4820}" type="slidenum">
              <a:rPr kumimoji="1" lang="ja-JP" altLang="en-US" smtClean="0"/>
              <a:pPr/>
              <a:t>57</a:t>
            </a:fld>
            <a:endParaRPr kumimoji="1" lang="ja-JP" altLang="en-US"/>
          </a:p>
        </p:txBody>
      </p:sp>
    </p:spTree>
    <p:extLst>
      <p:ext uri="{BB962C8B-B14F-4D97-AF65-F5344CB8AC3E}">
        <p14:creationId xmlns:p14="http://schemas.microsoft.com/office/powerpoint/2010/main" val="11561828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サーベイランスというのは病気の発生状況を監視することを言います</a:t>
            </a:r>
          </a:p>
        </p:txBody>
      </p:sp>
      <p:sp>
        <p:nvSpPr>
          <p:cNvPr id="4" name="スライド番号プレースホルダー 3"/>
          <p:cNvSpPr>
            <a:spLocks noGrp="1"/>
          </p:cNvSpPr>
          <p:nvPr>
            <p:ph type="sldNum" sz="quarter" idx="10"/>
          </p:nvPr>
        </p:nvSpPr>
        <p:spPr/>
        <p:txBody>
          <a:bodyPr/>
          <a:lstStyle/>
          <a:p>
            <a:fld id="{7C8EF32F-8E0E-4612-9DB0-1677AB1A4820}" type="slidenum">
              <a:rPr kumimoji="1" lang="ja-JP" altLang="en-US" smtClean="0"/>
              <a:pPr/>
              <a:t>58</a:t>
            </a:fld>
            <a:endParaRPr kumimoji="1" lang="ja-JP" altLang="en-US"/>
          </a:p>
        </p:txBody>
      </p:sp>
    </p:spTree>
    <p:extLst>
      <p:ext uri="{BB962C8B-B14F-4D97-AF65-F5344CB8AC3E}">
        <p14:creationId xmlns:p14="http://schemas.microsoft.com/office/powerpoint/2010/main" val="40173821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E263D-B84E-4EFD-92BF-F4C077861E25}" type="slidenum">
              <a:rPr lang="en-US" altLang="ja-JP"/>
              <a:pPr/>
              <a:t>60</a:t>
            </a:fld>
            <a:endParaRPr lang="en-US" altLang="ja-JP"/>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ja-JP" altLang="en-US" dirty="0"/>
              <a:t>ポリオはたった一人でも感染した子供がいる限り、世界中の子供たちは予防接種を受け続けなければなりません。</a:t>
            </a:r>
          </a:p>
          <a:p>
            <a:r>
              <a:rPr lang="ja-JP" altLang="en-US" dirty="0"/>
              <a:t>その予防接種は生ワクチンを飲むのではなくて、不活化ワクチンの注射を</a:t>
            </a:r>
            <a:r>
              <a:rPr lang="en-US" altLang="ja-JP" dirty="0"/>
              <a:t>4</a:t>
            </a:r>
            <a:r>
              <a:rPr lang="ja-JP" altLang="en-US" dirty="0"/>
              <a:t>回も受けることになります。</a:t>
            </a:r>
          </a:p>
          <a:p>
            <a:r>
              <a:rPr lang="ja-JP" altLang="en-US" dirty="0"/>
              <a:t>日本の新生児出生数は年々減少していますが、仮に年間</a:t>
            </a:r>
            <a:r>
              <a:rPr lang="en-US" altLang="ja-JP" dirty="0"/>
              <a:t>100</a:t>
            </a:r>
            <a:r>
              <a:rPr lang="ja-JP" altLang="en-US" dirty="0"/>
              <a:t>万人の赤ちゃんが生まれるとして、またその赤ちゃんが幼児期までに</a:t>
            </a:r>
          </a:p>
          <a:p>
            <a:r>
              <a:rPr lang="ja-JP" altLang="en-US" dirty="0"/>
              <a:t>不活化ワクチンを</a:t>
            </a:r>
            <a:r>
              <a:rPr lang="en-US" altLang="ja-JP" dirty="0"/>
              <a:t>4</a:t>
            </a:r>
            <a:r>
              <a:rPr lang="ja-JP" altLang="en-US" dirty="0"/>
              <a:t>回受けるとすると、毎年</a:t>
            </a:r>
            <a:r>
              <a:rPr lang="en-US" altLang="ja-JP" dirty="0"/>
              <a:t>300</a:t>
            </a:r>
            <a:r>
              <a:rPr lang="ja-JP" altLang="en-US" dirty="0"/>
              <a:t>億円以上の費用が掛かります。これを世界規模で見ますととてつもない金額となります。</a:t>
            </a:r>
          </a:p>
          <a:p>
            <a:r>
              <a:rPr lang="ja-JP" altLang="en-US" dirty="0"/>
              <a:t>逆に言いますと、ポリオが根絶できたならば、その経済効果は絶大であると言えます。</a:t>
            </a:r>
          </a:p>
          <a:p>
            <a:endParaRPr lang="ja-JP"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しかし実際にはどうでしょうか</a:t>
            </a:r>
            <a:r>
              <a:rPr kumimoji="1" lang="en-US" altLang="ja-JP" dirty="0"/>
              <a:t>?</a:t>
            </a:r>
            <a:endParaRPr kumimoji="1" lang="ja-JP" altLang="en-US" dirty="0"/>
          </a:p>
          <a:p>
            <a:endParaRPr kumimoji="1" lang="ja-JP" altLang="en-US" dirty="0"/>
          </a:p>
          <a:p>
            <a:r>
              <a:rPr kumimoji="1" lang="ja-JP" altLang="en-US" dirty="0"/>
              <a:t>確かにナイジェリアは昨年も今年前半も新規発症はゼロが続いています。パキスタンも</a:t>
            </a:r>
            <a:r>
              <a:rPr kumimoji="1" lang="en-US" altLang="ja-JP" dirty="0"/>
              <a:t>4</a:t>
            </a:r>
            <a:r>
              <a:rPr kumimoji="1" lang="ja-JP" altLang="en-US" dirty="0"/>
              <a:t>年前と比べると、パキスタン政府の努力もあって</a:t>
            </a:r>
          </a:p>
          <a:p>
            <a:r>
              <a:rPr kumimoji="1" lang="ja-JP" altLang="en-US" dirty="0"/>
              <a:t>大幅に発症数を減らしてはいます。しかしアフガニスタンはどうでしょうか</a:t>
            </a:r>
            <a:r>
              <a:rPr kumimoji="1" lang="en-US" altLang="ja-JP" dirty="0"/>
              <a:t>?</a:t>
            </a:r>
            <a:r>
              <a:rPr kumimoji="1" lang="ja-JP" altLang="en-US" dirty="0"/>
              <a:t>　減ったと思ったらまた増えています。</a:t>
            </a:r>
          </a:p>
          <a:p>
            <a:r>
              <a:rPr kumimoji="1" lang="en-US" altLang="ja-JP" dirty="0"/>
              <a:t>2017</a:t>
            </a:r>
            <a:r>
              <a:rPr kumimoji="1" lang="ja-JP" altLang="en-US" dirty="0"/>
              <a:t>年には</a:t>
            </a:r>
            <a:r>
              <a:rPr kumimoji="1" lang="en-US" altLang="ja-JP" dirty="0"/>
              <a:t>3</a:t>
            </a:r>
            <a:r>
              <a:rPr kumimoji="1" lang="ja-JP" altLang="en-US" dirty="0"/>
              <a:t>件だったのに、</a:t>
            </a:r>
            <a:r>
              <a:rPr kumimoji="1" lang="en-US" altLang="ja-JP" dirty="0"/>
              <a:t>2018</a:t>
            </a:r>
            <a:r>
              <a:rPr kumimoji="1" lang="ja-JP" altLang="en-US" dirty="0"/>
              <a:t>年は今の時点ですでに</a:t>
            </a:r>
            <a:r>
              <a:rPr kumimoji="1" lang="en-US" altLang="ja-JP" dirty="0"/>
              <a:t>11</a:t>
            </a:r>
            <a:r>
              <a:rPr kumimoji="1" lang="ja-JP" altLang="en-US" dirty="0"/>
              <a:t>件の発生が見られます。</a:t>
            </a:r>
          </a:p>
          <a:p>
            <a:r>
              <a:rPr kumimoji="1" lang="ja-JP" altLang="en-US" dirty="0"/>
              <a:t>これはパキスタンとの国境付近での予防接種活動が進まないからです。パキスタンがゼロにならないのもこの国境地域での</a:t>
            </a:r>
          </a:p>
          <a:p>
            <a:r>
              <a:rPr kumimoji="1" lang="ja-JP" altLang="en-US" dirty="0"/>
              <a:t>紛争が予防接種活動を妨げているからであります。</a:t>
            </a:r>
          </a:p>
          <a:p>
            <a:r>
              <a:rPr kumimoji="1" lang="ja-JP" altLang="en-US" dirty="0"/>
              <a:t>ここを根絶しない限り、この地球ではポリオから解放されることはありません。</a:t>
            </a:r>
          </a:p>
          <a:p>
            <a:r>
              <a:rPr kumimoji="1" lang="en-US" altLang="ja-JP" dirty="0"/>
              <a:t>1980</a:t>
            </a:r>
            <a:r>
              <a:rPr kumimoji="1" lang="ja-JP" altLang="en-US" dirty="0"/>
              <a:t>年にポリオがゼロとなった日本でも予防接種を続けなければならないのです。</a:t>
            </a:r>
          </a:p>
          <a:p>
            <a:r>
              <a:rPr kumimoji="1" lang="ja-JP" altLang="en-US" dirty="0"/>
              <a:t>ポリオは「あと少し」と思われましたが、実は　まだまだ　であります。</a:t>
            </a:r>
          </a:p>
        </p:txBody>
      </p:sp>
      <p:sp>
        <p:nvSpPr>
          <p:cNvPr id="4" name="スライド番号プレースホルダー 3"/>
          <p:cNvSpPr>
            <a:spLocks noGrp="1"/>
          </p:cNvSpPr>
          <p:nvPr>
            <p:ph type="sldNum" sz="quarter" idx="10"/>
          </p:nvPr>
        </p:nvSpPr>
        <p:spPr/>
        <p:txBody>
          <a:bodyPr/>
          <a:lstStyle/>
          <a:p>
            <a:fld id="{7C8EF32F-8E0E-4612-9DB0-1677AB1A4820}" type="slidenum">
              <a:rPr kumimoji="1" lang="ja-JP" altLang="en-US" smtClean="0"/>
              <a:pPr/>
              <a:t>6</a:t>
            </a:fld>
            <a:endParaRPr kumimoji="1" lang="ja-JP" altLang="en-US"/>
          </a:p>
        </p:txBody>
      </p:sp>
    </p:spTree>
    <p:extLst>
      <p:ext uri="{BB962C8B-B14F-4D97-AF65-F5344CB8AC3E}">
        <p14:creationId xmlns:p14="http://schemas.microsoft.com/office/powerpoint/2010/main" val="40339909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0A9CC-5B3F-4360-8B55-DA74945640E9}" type="slidenum">
              <a:rPr lang="en-US" altLang="ja-JP"/>
              <a:pPr/>
              <a:t>61</a:t>
            </a:fld>
            <a:endParaRPr lang="en-US" altLang="ja-JP"/>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ltLang="ja-JP">
                <a:ea typeface="ＭＳ Ｐゴシック" pitchFamily="50" charset="-128"/>
              </a:rPr>
              <a:t>END POLIO NOW </a:t>
            </a:r>
            <a:r>
              <a:rPr lang="ja-JP" altLang="en-US">
                <a:ea typeface="ＭＳ Ｐゴシック" pitchFamily="50" charset="-128"/>
              </a:rPr>
              <a:t>今こそポリオの撲滅を</a:t>
            </a:r>
            <a:r>
              <a:rPr lang="en-US" altLang="ja-JP">
                <a:ea typeface="ＭＳ Ｐゴシック" pitchFamily="50" charset="-128"/>
              </a:rPr>
              <a:t>!!</a:t>
            </a:r>
            <a:r>
              <a:rPr lang="ja-JP" altLang="en-US">
                <a:ea typeface="ＭＳ Ｐゴシック" pitchFamily="50" charset="-128"/>
              </a:rPr>
              <a:t>を合言葉にロータリアンは、最後の</a:t>
            </a:r>
            <a:r>
              <a:rPr lang="en-US" altLang="ja-JP">
                <a:ea typeface="ＭＳ Ｐゴシック" pitchFamily="50" charset="-128"/>
              </a:rPr>
              <a:t>1%</a:t>
            </a:r>
            <a:r>
              <a:rPr lang="ja-JP" altLang="en-US">
                <a:ea typeface="ＭＳ Ｐゴシック" pitchFamily="50" charset="-128"/>
              </a:rPr>
              <a:t>のポリオを根絶するための活動を続けています。皆様のご理解とご協力をよろしくお願い致します。</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C427F-0195-4044-8F8F-618C8AF71431}" type="slidenum">
              <a:rPr lang="en-US" altLang="ja-JP"/>
              <a:pPr/>
              <a:t>7</a:t>
            </a:fld>
            <a:endParaRPr lang="en-US" altLang="ja-JP"/>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ja-JP" altLang="en-US" dirty="0"/>
              <a:t>先ほども申し上げましたが、ロータリーは世界中の子供たちにポリオの根絶を「約束」致しました。そしてこれをロータリーの奉仕活動の最優先項目として、</a:t>
            </a:r>
          </a:p>
          <a:p>
            <a:r>
              <a:rPr lang="en-US" altLang="ja-JP" dirty="0"/>
              <a:t>1985</a:t>
            </a:r>
            <a:r>
              <a:rPr lang="ja-JP" altLang="en-US" dirty="0"/>
              <a:t>年以来四半世紀以上にわたってこの人道奉仕、ポリオ撲滅活動を続けています。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D452A3-EC82-415F-B16F-0EF790C74B2E}" type="slidenum">
              <a:rPr lang="en-US" altLang="ja-JP"/>
              <a:pPr/>
              <a:t>8</a:t>
            </a:fld>
            <a:endParaRPr lang="en-US" altLang="ja-JP"/>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normAutofit lnSpcReduction="10000"/>
          </a:bodyPr>
          <a:lstStyle/>
          <a:p>
            <a:r>
              <a:rPr lang="ja-JP" altLang="en-US" dirty="0"/>
              <a:t>ポリオウイルスに感染することで発症します。ポリオウイルスは人間の腸の中で活動するエンテロウイルスの一種であり、ヘルパンギーナや手足口病を引き起こすコクサッキーウイルスやエコーウイルスなどの仲間です。エンテロウイルスは、便に含まれるウイルスを摂取すること（糞便感染）や、タオルやドアノブなどに接触することを介して（接触感染）広がることが知られており、ポリオウイルスも同様の感染経路を辿って感染します。また、一度ポリオウイルスに感染すると、症状がなくても</a:t>
            </a:r>
            <a:r>
              <a:rPr lang="ja-JP" altLang="en-US" b="1" dirty="0"/>
              <a:t>数週間ウイルスが便中に排泄され続けます。</a:t>
            </a:r>
          </a:p>
          <a:p>
            <a:r>
              <a:rPr lang="ja-JP" altLang="en-US" dirty="0"/>
              <a:t>ポリオウイルスは体内に侵入すると、咽頭や腸管で増殖します。その後、血流にのって全身に広がり、</a:t>
            </a:r>
            <a:r>
              <a:rPr lang="ja-JP" altLang="en-US" b="1" dirty="0"/>
              <a:t>脊髄前角細胞を障害</a:t>
            </a:r>
            <a:r>
              <a:rPr lang="ja-JP" altLang="en-US" dirty="0"/>
              <a:t>することが多くなっています。脊髄前角細胞は手足を動かす際に、電気信号を送る神経細胞が密集した部位です。そのため、脊髄前角細胞が障害されることでポリオに特徴的な麻痺症状が出現するようになります。</a:t>
            </a:r>
          </a:p>
          <a:p>
            <a:r>
              <a:rPr lang="ja-JP" altLang="en-US" dirty="0"/>
              <a:t>環境衛生上重要な点は、ポリオウイルス感染者すべてに麻痺症状が現れるわけではないという点です。つまり、本人が無症状であったとしても、感染者がポリオウイルスを排泄し続ける危険性を伴っており、周囲に感染が広がる可能性があります。そのため、ポリオウイルスが地域から完全に排除されたと宣言するためには、発症者がいないというだけでは不十分なこともあります。</a:t>
            </a:r>
          </a:p>
          <a:p>
            <a:endParaRPr lang="ja-JP" altLang="en-US" dirty="0"/>
          </a:p>
          <a:p>
            <a:r>
              <a:rPr lang="ja-JP" altLang="en-US" dirty="0"/>
              <a:t>つまりポリオ・ウィルスによって発症</a:t>
            </a:r>
          </a:p>
          <a:p>
            <a:r>
              <a:rPr lang="ja-JP" altLang="en-US" dirty="0"/>
              <a:t>伝染性の疾患</a:t>
            </a:r>
          </a:p>
          <a:p>
            <a:r>
              <a:rPr lang="ja-JP" altLang="en-US" dirty="0">
                <a:solidFill>
                  <a:srgbClr val="FF3300"/>
                </a:solidFill>
              </a:rPr>
              <a:t>ヒト</a:t>
            </a:r>
            <a:r>
              <a:rPr lang="ja-JP" altLang="en-US" dirty="0"/>
              <a:t>だけの疾患（媒介生物なし）</a:t>
            </a:r>
            <a:r>
              <a:rPr lang="ja-JP" altLang="en-US" dirty="0">
                <a:solidFill>
                  <a:srgbClr val="FF3300"/>
                </a:solidFill>
              </a:rPr>
              <a:t>人⇒人</a:t>
            </a:r>
            <a:r>
              <a:rPr lang="ja-JP" altLang="en-US" dirty="0"/>
              <a:t>へ</a:t>
            </a:r>
          </a:p>
          <a:p>
            <a:r>
              <a:rPr lang="ja-JP" altLang="en-US" dirty="0"/>
              <a:t>感染すると終生免疫</a:t>
            </a:r>
          </a:p>
          <a:p>
            <a:r>
              <a:rPr lang="ja-JP" altLang="en-US" dirty="0"/>
              <a:t>殆どが不顕性感染（無症状）</a:t>
            </a:r>
          </a:p>
          <a:p>
            <a:r>
              <a:rPr lang="en-US" altLang="ja-JP" dirty="0"/>
              <a:t>10%</a:t>
            </a:r>
            <a:r>
              <a:rPr lang="ja-JP" altLang="en-US" dirty="0"/>
              <a:t>未満が夏カゼ程度の症状</a:t>
            </a:r>
          </a:p>
          <a:p>
            <a:r>
              <a:rPr lang="en-US" altLang="ja-JP" dirty="0">
                <a:solidFill>
                  <a:srgbClr val="FF3300"/>
                </a:solidFill>
              </a:rPr>
              <a:t>1000</a:t>
            </a:r>
            <a:r>
              <a:rPr lang="ja-JP" altLang="en-US" dirty="0">
                <a:solidFill>
                  <a:srgbClr val="FF3300"/>
                </a:solidFill>
              </a:rPr>
              <a:t>人～</a:t>
            </a:r>
            <a:r>
              <a:rPr lang="en-US" altLang="ja-JP" dirty="0">
                <a:solidFill>
                  <a:srgbClr val="FF3300"/>
                </a:solidFill>
              </a:rPr>
              <a:t>2000</a:t>
            </a:r>
            <a:r>
              <a:rPr lang="ja-JP" altLang="en-US" dirty="0">
                <a:solidFill>
                  <a:srgbClr val="FF3300"/>
                </a:solidFill>
              </a:rPr>
              <a:t>人に１人　生涯の麻痺を残す</a:t>
            </a:r>
          </a:p>
          <a:p>
            <a:endParaRPr lang="ja-JP"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8FFA9-09E3-43F4-ADDC-E3646B548587}" type="slidenum">
              <a:rPr lang="en-US" altLang="ja-JP"/>
              <a:pPr/>
              <a:t>9</a:t>
            </a:fld>
            <a:endParaRPr lang="en-US" altLang="ja-JP"/>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ja-JP" altLang="en-US" sz="1200" b="1" dirty="0">
                <a:solidFill>
                  <a:srgbClr val="FF3300"/>
                </a:solidFill>
              </a:rPr>
              <a:t>ポリオ　</a:t>
            </a:r>
            <a:r>
              <a:rPr lang="ja-JP" altLang="en-US" dirty="0"/>
              <a:t>とは　②</a:t>
            </a:r>
            <a:endParaRPr lang="en-US" altLang="ja-JP" dirty="0"/>
          </a:p>
          <a:p>
            <a:r>
              <a:rPr lang="ja-JP" altLang="en-US" dirty="0"/>
              <a:t>ポリオはポリオ・マイエライティスという病名の前半をとってポリオと読んでおります。</a:t>
            </a:r>
          </a:p>
          <a:p>
            <a:r>
              <a:rPr lang="ja-JP" altLang="en-US" dirty="0">
                <a:solidFill>
                  <a:srgbClr val="FF3300"/>
                </a:solidFill>
              </a:rPr>
              <a:t>日本語では急性灰白髄炎</a:t>
            </a:r>
            <a:r>
              <a:rPr lang="ja-JP" altLang="en-US" dirty="0"/>
              <a:t>　脊髄神経の灰白髄を侵す</a:t>
            </a:r>
          </a:p>
          <a:p>
            <a:r>
              <a:rPr lang="ja-JP" altLang="en-US" dirty="0"/>
              <a:t>かつて日本では「</a:t>
            </a:r>
            <a:r>
              <a:rPr lang="ja-JP" altLang="en-US" dirty="0">
                <a:solidFill>
                  <a:srgbClr val="FF3300"/>
                </a:solidFill>
              </a:rPr>
              <a:t>小児麻痺</a:t>
            </a:r>
            <a:r>
              <a:rPr lang="ja-JP" altLang="en-US" dirty="0"/>
              <a:t>」と呼ばれた　しかし実は</a:t>
            </a:r>
          </a:p>
          <a:p>
            <a:r>
              <a:rPr lang="ja-JP" altLang="en-US" dirty="0">
                <a:solidFill>
                  <a:srgbClr val="FF3300"/>
                </a:solidFill>
              </a:rPr>
              <a:t>成人も罹患</a:t>
            </a:r>
            <a:r>
              <a:rPr lang="ja-JP" altLang="en-US" dirty="0"/>
              <a:t>　米国</a:t>
            </a:r>
            <a:r>
              <a:rPr lang="en-US" altLang="ja-JP" dirty="0"/>
              <a:t>32</a:t>
            </a:r>
            <a:r>
              <a:rPr lang="ja-JP" altLang="en-US" dirty="0"/>
              <a:t>代フランクリン・ルーズベルト大統領は</a:t>
            </a:r>
            <a:r>
              <a:rPr lang="en-US" altLang="ja-JP" dirty="0"/>
              <a:t>39</a:t>
            </a:r>
            <a:r>
              <a:rPr lang="ja-JP" altLang="en-US" dirty="0"/>
              <a:t>才で罹患</a:t>
            </a:r>
          </a:p>
          <a:p>
            <a:r>
              <a:rPr lang="ja-JP" altLang="en-US" dirty="0"/>
              <a:t>日本での予防接種開始：</a:t>
            </a:r>
            <a:r>
              <a:rPr lang="en-US" altLang="ja-JP" dirty="0"/>
              <a:t>1961</a:t>
            </a:r>
            <a:r>
              <a:rPr lang="ja-JP" altLang="en-US" dirty="0"/>
              <a:t>年</a:t>
            </a:r>
          </a:p>
          <a:p>
            <a:r>
              <a:rPr lang="ja-JP" altLang="en-US" dirty="0"/>
              <a:t>日本でのポリオ撲滅：</a:t>
            </a:r>
            <a:r>
              <a:rPr lang="en-US" altLang="ja-JP" dirty="0"/>
              <a:t>1980</a:t>
            </a:r>
            <a:r>
              <a:rPr lang="ja-JP" altLang="en-US" dirty="0"/>
              <a:t>年</a:t>
            </a:r>
          </a:p>
          <a:p>
            <a:endParaRPr lang="ja-JP"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531A499-5D8E-4924-9CA6-40A9AA086B0E}" type="datetimeFigureOut">
              <a:rPr kumimoji="1" lang="ja-JP" altLang="en-US" smtClean="0"/>
              <a:pPr/>
              <a:t>2018/8/31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7417642-F548-45E1-BE03-A7B95AF8259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531A499-5D8E-4924-9CA6-40A9AA086B0E}" type="datetimeFigureOut">
              <a:rPr kumimoji="1" lang="ja-JP" altLang="en-US" smtClean="0"/>
              <a:pPr/>
              <a:t>2018/8/31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7417642-F548-45E1-BE03-A7B95AF8259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531A499-5D8E-4924-9CA6-40A9AA086B0E}" type="datetimeFigureOut">
              <a:rPr kumimoji="1" lang="ja-JP" altLang="en-US" smtClean="0"/>
              <a:pPr/>
              <a:t>2018/8/31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7417642-F548-45E1-BE03-A7B95AF8259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531A499-5D8E-4924-9CA6-40A9AA086B0E}" type="datetimeFigureOut">
              <a:rPr kumimoji="1" lang="ja-JP" altLang="en-US" smtClean="0"/>
              <a:pPr/>
              <a:t>2018/8/31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7417642-F548-45E1-BE03-A7B95AF8259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9531A499-5D8E-4924-9CA6-40A9AA086B0E}" type="datetimeFigureOut">
              <a:rPr kumimoji="1" lang="ja-JP" altLang="en-US" smtClean="0"/>
              <a:pPr/>
              <a:t>2018/8/31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7417642-F548-45E1-BE03-A7B95AF8259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531A499-5D8E-4924-9CA6-40A9AA086B0E}" type="datetimeFigureOut">
              <a:rPr kumimoji="1" lang="ja-JP" altLang="en-US" smtClean="0"/>
              <a:pPr/>
              <a:t>2018/8/31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7417642-F548-45E1-BE03-A7B95AF8259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9531A499-5D8E-4924-9CA6-40A9AA086B0E}" type="datetimeFigureOut">
              <a:rPr kumimoji="1" lang="ja-JP" altLang="en-US" smtClean="0"/>
              <a:pPr/>
              <a:t>2018/8/31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7417642-F548-45E1-BE03-A7B95AF8259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9531A499-5D8E-4924-9CA6-40A9AA086B0E}" type="datetimeFigureOut">
              <a:rPr kumimoji="1" lang="ja-JP" altLang="en-US" smtClean="0"/>
              <a:pPr/>
              <a:t>2018/8/31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7417642-F548-45E1-BE03-A7B95AF8259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531A499-5D8E-4924-9CA6-40A9AA086B0E}" type="datetimeFigureOut">
              <a:rPr kumimoji="1" lang="ja-JP" altLang="en-US" smtClean="0"/>
              <a:pPr/>
              <a:t>2018/8/31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7417642-F548-45E1-BE03-A7B95AF8259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9531A499-5D8E-4924-9CA6-40A9AA086B0E}" type="datetimeFigureOut">
              <a:rPr kumimoji="1" lang="ja-JP" altLang="en-US" smtClean="0"/>
              <a:pPr/>
              <a:t>2018/8/31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7417642-F548-45E1-BE03-A7B95AF8259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9531A499-5D8E-4924-9CA6-40A9AA086B0E}" type="datetimeFigureOut">
              <a:rPr kumimoji="1" lang="ja-JP" altLang="en-US" smtClean="0"/>
              <a:pPr/>
              <a:t>2018/8/31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7417642-F548-45E1-BE03-A7B95AF8259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1A499-5D8E-4924-9CA6-40A9AA086B0E}" type="datetimeFigureOut">
              <a:rPr kumimoji="1" lang="ja-JP" altLang="en-US" smtClean="0"/>
              <a:pPr/>
              <a:t>2018/8/31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17642-F548-45E1-BE03-A7B95AF8259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images.search.yahoo.com/search/images/view?back=http://images.search.yahoo.com/search/images?p=polio&amp;ei=UTF-8&amp;fl=0&amp;ni=18&amp;fr=FP-tab-web-t&amp;b=1&amp;w=250&amp;h=230&amp;imgurl=www.rotarynyt.dk/fileadmin/DRDR/billeder/polio5.jpg&amp;rurl=http://www.rotarynyt.dk/index.php?id=208&amp;size=17.3kB&amp;name=polio5.jpg&amp;p=polio&amp;type=jpeg&amp;no=2&amp;tt=43,948&amp;oid=1438f970d15e4e60&amp;ei=UTF-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www.polioeradication.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pic.twitter.com/75bQXAwW"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1143000"/>
          </a:xfrm>
          <a:solidFill>
            <a:schemeClr val="tx2">
              <a:lumMod val="20000"/>
              <a:lumOff val="80000"/>
            </a:schemeClr>
          </a:solidFill>
        </p:spPr>
        <p:txBody>
          <a:bodyPr>
            <a:normAutofit fontScale="90000"/>
          </a:bodyPr>
          <a:lstStyle/>
          <a:p>
            <a:r>
              <a:rPr kumimoji="1" lang="ja-JP" altLang="en-US" sz="6700" dirty="0">
                <a:solidFill>
                  <a:srgbClr val="FF0000"/>
                </a:solidFill>
                <a:effectLst>
                  <a:outerShdw blurRad="38100" dist="38100" dir="2700000" algn="tl">
                    <a:srgbClr val="000000">
                      <a:alpha val="43137"/>
                    </a:srgbClr>
                  </a:outerShdw>
                </a:effectLst>
              </a:rPr>
              <a:t>忘れてはならないポリオ</a:t>
            </a:r>
          </a:p>
        </p:txBody>
      </p:sp>
      <p:sp>
        <p:nvSpPr>
          <p:cNvPr id="3" name="コンテンツ プレースホルダ 2"/>
          <p:cNvSpPr>
            <a:spLocks noGrp="1"/>
          </p:cNvSpPr>
          <p:nvPr>
            <p:ph idx="1"/>
          </p:nvPr>
        </p:nvSpPr>
        <p:spPr/>
        <p:txBody>
          <a:bodyPr>
            <a:normAutofit/>
          </a:bodyPr>
          <a:lstStyle/>
          <a:p>
            <a:pPr algn="ctr">
              <a:buNone/>
            </a:pPr>
            <a:r>
              <a:rPr lang="en-US" altLang="ja-JP" sz="4400" dirty="0">
                <a:solidFill>
                  <a:srgbClr val="3333FF"/>
                </a:solidFill>
              </a:rPr>
              <a:t>2018</a:t>
            </a:r>
            <a:r>
              <a:rPr lang="ja-JP" altLang="en-US" sz="4400" dirty="0">
                <a:solidFill>
                  <a:srgbClr val="3333FF"/>
                </a:solidFill>
              </a:rPr>
              <a:t>年</a:t>
            </a:r>
            <a:r>
              <a:rPr lang="en-US" altLang="ja-JP" sz="4400" dirty="0">
                <a:solidFill>
                  <a:srgbClr val="3333FF"/>
                </a:solidFill>
              </a:rPr>
              <a:t>9</a:t>
            </a:r>
            <a:r>
              <a:rPr lang="ja-JP" altLang="en-US" sz="4400" dirty="0">
                <a:solidFill>
                  <a:srgbClr val="3333FF"/>
                </a:solidFill>
              </a:rPr>
              <a:t>月</a:t>
            </a:r>
            <a:r>
              <a:rPr lang="en-US" altLang="ja-JP" sz="4400" dirty="0">
                <a:solidFill>
                  <a:srgbClr val="3333FF"/>
                </a:solidFill>
              </a:rPr>
              <a:t>1</a:t>
            </a:r>
            <a:r>
              <a:rPr lang="ja-JP" altLang="en-US" sz="4400" dirty="0">
                <a:solidFill>
                  <a:srgbClr val="3333FF"/>
                </a:solidFill>
              </a:rPr>
              <a:t>日</a:t>
            </a:r>
          </a:p>
          <a:p>
            <a:pPr algn="ctr">
              <a:buNone/>
            </a:pPr>
            <a:r>
              <a:rPr kumimoji="1" lang="ja-JP" altLang="en-US" sz="5800" b="1" dirty="0">
                <a:solidFill>
                  <a:srgbClr val="FF0000"/>
                </a:solidFill>
                <a:effectLst>
                  <a:outerShdw blurRad="38100" dist="38100" dir="2700000" algn="tl">
                    <a:srgbClr val="000000">
                      <a:alpha val="43137"/>
                    </a:srgbClr>
                  </a:outerShdw>
                </a:effectLst>
              </a:rPr>
              <a:t>ロータリー財団セミナー</a:t>
            </a:r>
            <a:endParaRPr lang="ja-JP" altLang="en-US" sz="5800" b="1" dirty="0">
              <a:solidFill>
                <a:srgbClr val="FF0000"/>
              </a:solidFill>
              <a:effectLst>
                <a:outerShdw blurRad="38100" dist="38100" dir="2700000" algn="tl">
                  <a:srgbClr val="000000">
                    <a:alpha val="43137"/>
                  </a:srgbClr>
                </a:outerShdw>
              </a:effectLst>
            </a:endParaRPr>
          </a:p>
          <a:p>
            <a:pPr>
              <a:buNone/>
            </a:pPr>
            <a:endParaRPr kumimoji="1" lang="ja-JP" altLang="en-US" dirty="0"/>
          </a:p>
          <a:p>
            <a:pPr algn="ctr">
              <a:buNone/>
            </a:pPr>
            <a:r>
              <a:rPr lang="ja-JP" altLang="en-US" sz="4400" dirty="0">
                <a:solidFill>
                  <a:srgbClr val="3333FF"/>
                </a:solidFill>
              </a:rPr>
              <a:t>地区ロータリー財団委員長</a:t>
            </a:r>
          </a:p>
          <a:p>
            <a:pPr algn="ctr">
              <a:buNone/>
            </a:pPr>
            <a:r>
              <a:rPr lang="ja-JP" altLang="en-US" sz="4400" dirty="0">
                <a:solidFill>
                  <a:srgbClr val="3333FF"/>
                </a:solidFill>
              </a:rPr>
              <a:t>福家　宏</a:t>
            </a:r>
            <a:r>
              <a:rPr lang="en-US" altLang="ja-JP" sz="4400" dirty="0">
                <a:solidFill>
                  <a:srgbClr val="009900"/>
                </a:solidFill>
              </a:rPr>
              <a:t>(</a:t>
            </a:r>
            <a:r>
              <a:rPr lang="ja-JP" altLang="en-US" sz="4400" dirty="0">
                <a:solidFill>
                  <a:srgbClr val="009900"/>
                </a:solidFill>
              </a:rPr>
              <a:t>ふけ　ひろし</a:t>
            </a:r>
            <a:r>
              <a:rPr lang="en-US" altLang="ja-JP" sz="4400" dirty="0">
                <a:solidFill>
                  <a:srgbClr val="009900"/>
                </a:solidFill>
              </a:rPr>
              <a:t>)</a:t>
            </a:r>
            <a:endParaRPr kumimoji="1" lang="ja-JP" altLang="en-US" dirty="0">
              <a:solidFill>
                <a:srgbClr val="3333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404813"/>
            <a:ext cx="8229600" cy="1439862"/>
          </a:xfrm>
        </p:spPr>
        <p:txBody>
          <a:bodyPr/>
          <a:lstStyle/>
          <a:p>
            <a:r>
              <a:rPr lang="ja-JP" altLang="en-US" sz="6000">
                <a:solidFill>
                  <a:srgbClr val="0000FF"/>
                </a:solidFill>
              </a:rPr>
              <a:t>不顕性でも軽症でも</a:t>
            </a:r>
          </a:p>
        </p:txBody>
      </p:sp>
      <p:sp>
        <p:nvSpPr>
          <p:cNvPr id="52227" name="Rectangle 3"/>
          <p:cNvSpPr>
            <a:spLocks noGrp="1" noChangeArrowheads="1"/>
          </p:cNvSpPr>
          <p:nvPr>
            <p:ph type="body" idx="1"/>
          </p:nvPr>
        </p:nvSpPr>
        <p:spPr>
          <a:xfrm>
            <a:off x="457200" y="1773238"/>
            <a:ext cx="8229600" cy="4352925"/>
          </a:xfrm>
        </p:spPr>
        <p:txBody>
          <a:bodyPr/>
          <a:lstStyle/>
          <a:p>
            <a:pPr algn="ctr">
              <a:buFontTx/>
              <a:buNone/>
            </a:pPr>
            <a:endParaRPr lang="en-US" altLang="ja-JP" sz="2800"/>
          </a:p>
          <a:p>
            <a:pPr algn="ctr">
              <a:buFontTx/>
              <a:buNone/>
            </a:pPr>
            <a:r>
              <a:rPr lang="ja-JP" altLang="en-US" sz="6000">
                <a:solidFill>
                  <a:srgbClr val="FF3300"/>
                </a:solidFill>
              </a:rPr>
              <a:t>他人には感染</a:t>
            </a:r>
            <a:r>
              <a:rPr lang="en-US" altLang="ja-JP" sz="6000">
                <a:solidFill>
                  <a:srgbClr val="FF3300"/>
                </a:solidFill>
              </a:rPr>
              <a:t>!!</a:t>
            </a:r>
          </a:p>
          <a:p>
            <a:pPr algn="ctr">
              <a:buFontTx/>
              <a:buNone/>
            </a:pPr>
            <a:r>
              <a:rPr lang="ja-JP" altLang="en-US" sz="6000">
                <a:solidFill>
                  <a:srgbClr val="0000FF"/>
                </a:solidFill>
              </a:rPr>
              <a:t>一見健康でも</a:t>
            </a:r>
          </a:p>
          <a:p>
            <a:pPr algn="ctr">
              <a:buFontTx/>
              <a:buNone/>
            </a:pPr>
            <a:r>
              <a:rPr lang="ja-JP" altLang="en-US" sz="6000">
                <a:solidFill>
                  <a:srgbClr val="FF3300"/>
                </a:solidFill>
              </a:rPr>
              <a:t>ウィルス保持者</a:t>
            </a:r>
            <a:r>
              <a:rPr lang="en-US" altLang="ja-JP" sz="6000">
                <a:solidFill>
                  <a:srgbClr val="FF3300"/>
                </a:solidFill>
              </a:rPr>
              <a:t>!!</a:t>
            </a:r>
          </a:p>
          <a:p>
            <a:pPr algn="ctr">
              <a:buFontTx/>
              <a:buNone/>
            </a:pPr>
            <a:endParaRPr lang="en-US" altLang="ja-JP" sz="6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ja-JP" altLang="en-US" sz="6000">
                <a:solidFill>
                  <a:srgbClr val="FF3300"/>
                </a:solidFill>
              </a:rPr>
              <a:t>一見健康</a:t>
            </a:r>
            <a:r>
              <a:rPr lang="ja-JP" altLang="en-US" sz="6000">
                <a:solidFill>
                  <a:srgbClr val="0000FF"/>
                </a:solidFill>
              </a:rPr>
              <a:t>だから</a:t>
            </a:r>
          </a:p>
        </p:txBody>
      </p:sp>
      <p:sp>
        <p:nvSpPr>
          <p:cNvPr id="54275" name="Rectangle 3"/>
          <p:cNvSpPr>
            <a:spLocks noGrp="1" noChangeArrowheads="1"/>
          </p:cNvSpPr>
          <p:nvPr>
            <p:ph type="body" idx="1"/>
          </p:nvPr>
        </p:nvSpPr>
        <p:spPr/>
        <p:txBody>
          <a:bodyPr/>
          <a:lstStyle/>
          <a:p>
            <a:pPr algn="ctr">
              <a:buFontTx/>
              <a:buNone/>
            </a:pPr>
            <a:endParaRPr lang="en-US" altLang="ja-JP" sz="3600"/>
          </a:p>
          <a:p>
            <a:pPr algn="ctr">
              <a:buFontTx/>
              <a:buNone/>
            </a:pPr>
            <a:r>
              <a:rPr lang="ja-JP" altLang="en-US" sz="6000">
                <a:solidFill>
                  <a:srgbClr val="0000FF"/>
                </a:solidFill>
              </a:rPr>
              <a:t>移動は自由</a:t>
            </a:r>
          </a:p>
          <a:p>
            <a:pPr algn="ctr">
              <a:buFontTx/>
              <a:buNone/>
            </a:pPr>
            <a:r>
              <a:rPr lang="ja-JP" altLang="en-US" sz="6000" b="1">
                <a:solidFill>
                  <a:srgbClr val="FF3300"/>
                </a:solidFill>
              </a:rPr>
              <a:t>↓</a:t>
            </a:r>
          </a:p>
          <a:p>
            <a:pPr algn="ctr">
              <a:buFontTx/>
              <a:buNone/>
            </a:pPr>
            <a:r>
              <a:rPr lang="ja-JP" altLang="en-US" sz="6000">
                <a:solidFill>
                  <a:srgbClr val="FF3300"/>
                </a:solidFill>
              </a:rPr>
              <a:t>ウィルスは拡散</a:t>
            </a:r>
            <a:r>
              <a:rPr lang="en-US" altLang="ja-JP" sz="6000">
                <a:solidFill>
                  <a:srgbClr val="FF3300"/>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ja-JP" altLang="en-US" sz="6000">
                <a:solidFill>
                  <a:srgbClr val="FF3300"/>
                </a:solidFill>
              </a:rPr>
              <a:t>麻痺</a:t>
            </a:r>
            <a:r>
              <a:rPr lang="ja-JP" altLang="en-US" sz="6000">
                <a:solidFill>
                  <a:srgbClr val="0000FF"/>
                </a:solidFill>
              </a:rPr>
              <a:t>は一生涯 </a:t>
            </a:r>
            <a:r>
              <a:rPr lang="en-US" altLang="ja-JP" sz="6000">
                <a:solidFill>
                  <a:srgbClr val="0000FF"/>
                </a:solidFill>
              </a:rPr>
              <a:t>!!</a:t>
            </a:r>
          </a:p>
        </p:txBody>
      </p:sp>
      <p:sp>
        <p:nvSpPr>
          <p:cNvPr id="99331" name="Rectangle 3"/>
          <p:cNvSpPr>
            <a:spLocks noGrp="1" noChangeArrowheads="1"/>
          </p:cNvSpPr>
          <p:nvPr>
            <p:ph type="body" idx="1"/>
          </p:nvPr>
        </p:nvSpPr>
        <p:spPr/>
        <p:txBody>
          <a:bodyPr/>
          <a:lstStyle/>
          <a:p>
            <a:pPr algn="ctr">
              <a:buFontTx/>
              <a:buNone/>
            </a:pPr>
            <a:r>
              <a:rPr lang="ja-JP" altLang="en-US" sz="4400">
                <a:solidFill>
                  <a:srgbClr val="0000FF"/>
                </a:solidFill>
              </a:rPr>
              <a:t>ポリオは人の一生を</a:t>
            </a:r>
            <a:r>
              <a:rPr lang="ja-JP" altLang="en-US" sz="4400">
                <a:solidFill>
                  <a:srgbClr val="FF3300"/>
                </a:solidFill>
              </a:rPr>
              <a:t>台無し</a:t>
            </a:r>
            <a:r>
              <a:rPr lang="ja-JP" altLang="en-US" sz="4400">
                <a:solidFill>
                  <a:srgbClr val="0000FF"/>
                </a:solidFill>
              </a:rPr>
              <a:t>にする</a:t>
            </a:r>
          </a:p>
          <a:p>
            <a:pPr algn="ctr">
              <a:buFontTx/>
              <a:buNone/>
            </a:pPr>
            <a:r>
              <a:rPr lang="ja-JP" altLang="en-US" sz="4400">
                <a:solidFill>
                  <a:srgbClr val="0000FF"/>
                </a:solidFill>
              </a:rPr>
              <a:t>人生を</a:t>
            </a:r>
            <a:r>
              <a:rPr lang="ja-JP" altLang="en-US" sz="4400">
                <a:solidFill>
                  <a:srgbClr val="FF3300"/>
                </a:solidFill>
              </a:rPr>
              <a:t>悲惨</a:t>
            </a:r>
            <a:r>
              <a:rPr lang="ja-JP" altLang="en-US" sz="4400">
                <a:solidFill>
                  <a:srgbClr val="0000FF"/>
                </a:solidFill>
              </a:rPr>
              <a:t>なものに変えてしまう</a:t>
            </a:r>
          </a:p>
          <a:p>
            <a:pPr algn="ctr">
              <a:buFontTx/>
              <a:buNone/>
            </a:pPr>
            <a:r>
              <a:rPr lang="ja-JP" altLang="en-US" sz="4400">
                <a:solidFill>
                  <a:srgbClr val="0000FF"/>
                </a:solidFill>
              </a:rPr>
              <a:t>時には</a:t>
            </a:r>
            <a:r>
              <a:rPr lang="ja-JP" altLang="en-US" sz="4400">
                <a:solidFill>
                  <a:srgbClr val="FF3300"/>
                </a:solidFill>
              </a:rPr>
              <a:t>死</a:t>
            </a:r>
            <a:r>
              <a:rPr lang="ja-JP" altLang="en-US" sz="4400">
                <a:solidFill>
                  <a:srgbClr val="0000FF"/>
                </a:solidFill>
              </a:rPr>
              <a:t>にいたる</a:t>
            </a:r>
          </a:p>
          <a:p>
            <a:pPr algn="ctr">
              <a:buFontTx/>
              <a:buNone/>
            </a:pPr>
            <a:endParaRPr lang="ja-JP" altLang="en-US" sz="4400">
              <a:solidFill>
                <a:srgbClr val="0000FF"/>
              </a:solidFill>
            </a:endParaRPr>
          </a:p>
          <a:p>
            <a:pPr algn="ctr">
              <a:buFontTx/>
              <a:buNone/>
            </a:pPr>
            <a:r>
              <a:rPr lang="ja-JP" altLang="en-US" sz="6000" u="sng">
                <a:solidFill>
                  <a:srgbClr val="FF3300"/>
                </a:solidFill>
              </a:rPr>
              <a:t>非常に恐ろしい病気です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br>
              <a:rPr lang="en-US" altLang="ja-JP" sz="4000"/>
            </a:br>
            <a:r>
              <a:rPr lang="ja-JP" altLang="en-US" sz="4000"/>
              <a:t>麻痺を来した子供たち</a:t>
            </a:r>
            <a:br>
              <a:rPr lang="ja-JP" altLang="en-US" sz="4000"/>
            </a:br>
            <a:endParaRPr lang="ja-JP" altLang="en-US" sz="4000"/>
          </a:p>
        </p:txBody>
      </p:sp>
      <p:sp>
        <p:nvSpPr>
          <p:cNvPr id="37891" name="Rectangle 3"/>
          <p:cNvSpPr>
            <a:spLocks noGrp="1" noChangeArrowheads="1"/>
          </p:cNvSpPr>
          <p:nvPr>
            <p:ph type="body" idx="1"/>
          </p:nvPr>
        </p:nvSpPr>
        <p:spPr>
          <a:xfrm>
            <a:off x="539750" y="1916113"/>
            <a:ext cx="8229600" cy="4525962"/>
          </a:xfrm>
        </p:spPr>
        <p:txBody>
          <a:bodyPr/>
          <a:lstStyle/>
          <a:p>
            <a:endParaRPr lang="ja-JP" altLang="ja-JP"/>
          </a:p>
        </p:txBody>
      </p:sp>
      <p:pic>
        <p:nvPicPr>
          <p:cNvPr id="37893" name="Picture 5" descr="poliwho002"/>
          <p:cNvPicPr>
            <a:picLocks noChangeAspect="1" noChangeArrowheads="1"/>
          </p:cNvPicPr>
          <p:nvPr/>
        </p:nvPicPr>
        <p:blipFill>
          <a:blip r:embed="rId3" cstate="print"/>
          <a:srcRect/>
          <a:stretch>
            <a:fillRect/>
          </a:stretch>
        </p:blipFill>
        <p:spPr bwMode="auto">
          <a:xfrm>
            <a:off x="1258888" y="1484313"/>
            <a:ext cx="6858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1000"/>
                                        <p:tgtEl>
                                          <p:spTgt spid="37891">
                                            <p:txEl>
                                              <p:pRg st="0" end="0"/>
                                            </p:txEl>
                                          </p:spTgt>
                                        </p:tgtEl>
                                      </p:cBhvr>
                                    </p:animEffect>
                                    <p:anim calcmode="lin" valueType="num">
                                      <p:cBhvr>
                                        <p:cTn id="8"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ja-JP" altLang="en-US"/>
              <a:t>悲惨な移動　　装具つけた子供</a:t>
            </a:r>
          </a:p>
        </p:txBody>
      </p:sp>
      <p:sp>
        <p:nvSpPr>
          <p:cNvPr id="25603" name="Rectangle 3"/>
          <p:cNvSpPr>
            <a:spLocks noGrp="1" noChangeArrowheads="1"/>
          </p:cNvSpPr>
          <p:nvPr>
            <p:ph type="body" idx="1"/>
          </p:nvPr>
        </p:nvSpPr>
        <p:spPr/>
        <p:txBody>
          <a:bodyPr/>
          <a:lstStyle/>
          <a:p>
            <a:endParaRPr lang="ja-JP" altLang="ja-JP"/>
          </a:p>
        </p:txBody>
      </p:sp>
      <p:pic>
        <p:nvPicPr>
          <p:cNvPr id="25605" name="Picture 5" descr="Image Preview"/>
          <p:cNvPicPr>
            <a:picLocks noChangeAspect="1" noChangeArrowheads="1"/>
          </p:cNvPicPr>
          <p:nvPr/>
        </p:nvPicPr>
        <p:blipFill>
          <a:blip r:embed="rId3" cstate="print"/>
          <a:srcRect/>
          <a:stretch>
            <a:fillRect/>
          </a:stretch>
        </p:blipFill>
        <p:spPr bwMode="auto">
          <a:xfrm>
            <a:off x="179388" y="1906588"/>
            <a:ext cx="4341812" cy="2973387"/>
          </a:xfrm>
          <a:prstGeom prst="rect">
            <a:avLst/>
          </a:prstGeom>
          <a:noFill/>
        </p:spPr>
      </p:pic>
      <p:pic>
        <p:nvPicPr>
          <p:cNvPr id="25607" name="Picture 7" descr="Go to fullsize image">
            <a:hlinkClick r:id="rId4"/>
          </p:cNvPr>
          <p:cNvPicPr>
            <a:picLocks noChangeAspect="1" noChangeArrowheads="1"/>
          </p:cNvPicPr>
          <p:nvPr/>
        </p:nvPicPr>
        <p:blipFill>
          <a:blip r:embed="rId5" cstate="print"/>
          <a:srcRect/>
          <a:stretch>
            <a:fillRect/>
          </a:stretch>
        </p:blipFill>
        <p:spPr bwMode="auto">
          <a:xfrm>
            <a:off x="5003800" y="2000250"/>
            <a:ext cx="3455988" cy="33559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endParaRPr lang="ja-JP" altLang="ja-JP"/>
          </a:p>
        </p:txBody>
      </p:sp>
      <p:sp>
        <p:nvSpPr>
          <p:cNvPr id="119811" name="Rectangle 3"/>
          <p:cNvSpPr>
            <a:spLocks noGrp="1" noChangeArrowheads="1"/>
          </p:cNvSpPr>
          <p:nvPr>
            <p:ph type="body" idx="1"/>
          </p:nvPr>
        </p:nvSpPr>
        <p:spPr/>
        <p:txBody>
          <a:bodyPr/>
          <a:lstStyle/>
          <a:p>
            <a:endParaRPr lang="ja-JP" altLang="ja-JP"/>
          </a:p>
        </p:txBody>
      </p:sp>
      <p:pic>
        <p:nvPicPr>
          <p:cNvPr id="119813" name="Picture 5" descr="mt_Polio_Big.jpg Mother Teresa 07 image by missgod"/>
          <p:cNvPicPr>
            <a:picLocks noChangeAspect="1" noChangeArrowheads="1"/>
          </p:cNvPicPr>
          <p:nvPr/>
        </p:nvPicPr>
        <p:blipFill>
          <a:blip r:embed="rId3" cstate="print"/>
          <a:srcRect/>
          <a:stretch>
            <a:fillRect/>
          </a:stretch>
        </p:blipFill>
        <p:spPr bwMode="auto">
          <a:xfrm>
            <a:off x="107950" y="1916113"/>
            <a:ext cx="4762500" cy="3095625"/>
          </a:xfrm>
          <a:prstGeom prst="rect">
            <a:avLst/>
          </a:prstGeom>
          <a:noFill/>
        </p:spPr>
      </p:pic>
      <p:pic>
        <p:nvPicPr>
          <p:cNvPr id="119815" name="Picture 7" descr="EPI1-76"/>
          <p:cNvPicPr>
            <a:picLocks noChangeAspect="1" noChangeArrowheads="1"/>
          </p:cNvPicPr>
          <p:nvPr/>
        </p:nvPicPr>
        <p:blipFill>
          <a:blip r:embed="rId4" cstate="print"/>
          <a:srcRect/>
          <a:stretch>
            <a:fillRect/>
          </a:stretch>
        </p:blipFill>
        <p:spPr bwMode="auto">
          <a:xfrm>
            <a:off x="4605338" y="115888"/>
            <a:ext cx="4090987" cy="62357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endParaRPr lang="ja-JP" altLang="ja-JP"/>
          </a:p>
        </p:txBody>
      </p:sp>
      <p:pic>
        <p:nvPicPr>
          <p:cNvPr id="105477" name="Picture 5" descr="poliwho009"/>
          <p:cNvPicPr>
            <a:picLocks noChangeAspect="1" noChangeArrowheads="1"/>
          </p:cNvPicPr>
          <p:nvPr/>
        </p:nvPicPr>
        <p:blipFill>
          <a:blip r:embed="rId3" cstate="print"/>
          <a:srcRect/>
          <a:stretch>
            <a:fillRect/>
          </a:stretch>
        </p:blipFill>
        <p:spPr bwMode="auto">
          <a:xfrm>
            <a:off x="155575" y="260350"/>
            <a:ext cx="4543425" cy="6596063"/>
          </a:xfrm>
          <a:prstGeom prst="rect">
            <a:avLst/>
          </a:prstGeom>
          <a:noFill/>
        </p:spPr>
      </p:pic>
      <p:pic>
        <p:nvPicPr>
          <p:cNvPr id="105478" name="Picture 6" descr="poliwho008"/>
          <p:cNvPicPr>
            <a:picLocks noGrp="1" noChangeAspect="1" noChangeArrowheads="1"/>
          </p:cNvPicPr>
          <p:nvPr>
            <p:ph type="body" idx="1"/>
          </p:nvPr>
        </p:nvPicPr>
        <p:blipFill>
          <a:blip r:embed="rId4" cstate="print"/>
          <a:srcRect/>
          <a:stretch>
            <a:fillRect/>
          </a:stretch>
        </p:blipFill>
        <p:spPr>
          <a:xfrm>
            <a:off x="4781550" y="260350"/>
            <a:ext cx="4362450" cy="6597650"/>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ja-JP"/>
              <a:t>IRON LUNG !!  </a:t>
            </a:r>
            <a:r>
              <a:rPr lang="ja-JP" altLang="en-US"/>
              <a:t>鉄の肺</a:t>
            </a:r>
          </a:p>
        </p:txBody>
      </p:sp>
      <p:pic>
        <p:nvPicPr>
          <p:cNvPr id="109573" name="Picture 5" descr="poliaap001"/>
          <p:cNvPicPr>
            <a:picLocks noChangeAspect="1" noChangeArrowheads="1"/>
          </p:cNvPicPr>
          <p:nvPr/>
        </p:nvPicPr>
        <p:blipFill>
          <a:blip r:embed="rId3" cstate="print"/>
          <a:srcRect/>
          <a:stretch>
            <a:fillRect/>
          </a:stretch>
        </p:blipFill>
        <p:spPr bwMode="auto">
          <a:xfrm>
            <a:off x="468313" y="2060575"/>
            <a:ext cx="3657600" cy="4095750"/>
          </a:xfrm>
          <a:prstGeom prst="rect">
            <a:avLst/>
          </a:prstGeom>
          <a:noFill/>
        </p:spPr>
      </p:pic>
      <p:pic>
        <p:nvPicPr>
          <p:cNvPr id="109574" name="Picture 6" descr="poliiac001"/>
          <p:cNvPicPr>
            <a:picLocks noGrp="1" noChangeAspect="1" noChangeArrowheads="1"/>
          </p:cNvPicPr>
          <p:nvPr>
            <p:ph type="body" idx="1"/>
          </p:nvPr>
        </p:nvPicPr>
        <p:blipFill>
          <a:blip r:embed="rId4" cstate="print"/>
          <a:srcRect/>
          <a:stretch>
            <a:fillRect/>
          </a:stretch>
        </p:blipFill>
        <p:spPr>
          <a:xfrm>
            <a:off x="4140200" y="2060575"/>
            <a:ext cx="4824413" cy="4032250"/>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dirty="0"/>
          </a:p>
        </p:txBody>
      </p:sp>
      <p:pic>
        <p:nvPicPr>
          <p:cNvPr id="1026" name="Picture 2" descr="\includegraphics[width=.5\linewidth]{oldtank.eps}"/>
          <p:cNvPicPr>
            <a:picLocks noChangeAspect="1" noChangeArrowheads="1"/>
          </p:cNvPicPr>
          <p:nvPr/>
        </p:nvPicPr>
        <p:blipFill>
          <a:blip r:embed="rId3" cstate="print"/>
          <a:srcRect/>
          <a:stretch>
            <a:fillRect/>
          </a:stretch>
        </p:blipFill>
        <p:spPr bwMode="auto">
          <a:xfrm>
            <a:off x="0" y="260648"/>
            <a:ext cx="4427984" cy="4032448"/>
          </a:xfrm>
          <a:prstGeom prst="rect">
            <a:avLst/>
          </a:prstGeom>
          <a:noFill/>
        </p:spPr>
      </p:pic>
      <p:pic>
        <p:nvPicPr>
          <p:cNvPr id="1028" name="Picture 4" descr="\includegraphics[width=.6\linewidth]{lung3.eps}"/>
          <p:cNvPicPr>
            <a:picLocks noChangeAspect="1" noChangeArrowheads="1"/>
          </p:cNvPicPr>
          <p:nvPr/>
        </p:nvPicPr>
        <p:blipFill>
          <a:blip r:embed="rId4" cstate="print"/>
          <a:srcRect/>
          <a:stretch>
            <a:fillRect/>
          </a:stretch>
        </p:blipFill>
        <p:spPr bwMode="auto">
          <a:xfrm>
            <a:off x="4427984" y="2811850"/>
            <a:ext cx="4144883" cy="3298482"/>
          </a:xfrm>
          <a:prstGeom prst="rect">
            <a:avLst/>
          </a:prstGeom>
          <a:noFill/>
        </p:spPr>
      </p:pic>
      <p:sp>
        <p:nvSpPr>
          <p:cNvPr id="6" name="角丸四角形 5"/>
          <p:cNvSpPr/>
          <p:nvPr/>
        </p:nvSpPr>
        <p:spPr>
          <a:xfrm>
            <a:off x="3131840" y="548680"/>
            <a:ext cx="3168352"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FF0000"/>
                </a:solidFill>
              </a:rPr>
              <a:t>手動式</a:t>
            </a:r>
            <a:r>
              <a:rPr kumimoji="1" lang="en-US" altLang="ja-JP" sz="2800" dirty="0">
                <a:solidFill>
                  <a:srgbClr val="FF0000"/>
                </a:solidFill>
              </a:rPr>
              <a:t>!!</a:t>
            </a:r>
            <a:endParaRPr kumimoji="1" lang="ja-JP" altLang="en-US" sz="2800" dirty="0">
              <a:solidFill>
                <a:srgbClr val="FF0000"/>
              </a:solidFill>
            </a:endParaRPr>
          </a:p>
        </p:txBody>
      </p:sp>
      <p:sp>
        <p:nvSpPr>
          <p:cNvPr id="8" name="四角形吹き出し 7"/>
          <p:cNvSpPr/>
          <p:nvPr/>
        </p:nvSpPr>
        <p:spPr>
          <a:xfrm>
            <a:off x="251520" y="4293096"/>
            <a:ext cx="3960440" cy="1512168"/>
          </a:xfrm>
          <a:prstGeom prst="wedgeRectCallout">
            <a:avLst>
              <a:gd name="adj1" fmla="val 56219"/>
              <a:gd name="adj2" fmla="val -51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この女性は鉄の肺を</a:t>
            </a:r>
            <a:r>
              <a:rPr kumimoji="1" lang="en-US" altLang="ja-JP" sz="2400" b="1" dirty="0">
                <a:solidFill>
                  <a:srgbClr val="FF0000"/>
                </a:solidFill>
              </a:rPr>
              <a:t>38</a:t>
            </a:r>
            <a:r>
              <a:rPr kumimoji="1" lang="ja-JP" altLang="en-US" sz="2400" b="1" dirty="0">
                <a:solidFill>
                  <a:srgbClr val="FF0000"/>
                </a:solidFill>
              </a:rPr>
              <a:t>年間使用したのち　気管切開を受けた</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ja-JP" altLang="en-US" sz="5400" b="1" dirty="0">
                <a:solidFill>
                  <a:srgbClr val="3333FF"/>
                </a:solidFill>
              </a:rPr>
              <a:t>日本でも</a:t>
            </a:r>
            <a:r>
              <a:rPr lang="en-US" altLang="ja-JP" sz="5400" b="1" dirty="0">
                <a:solidFill>
                  <a:srgbClr val="3333FF"/>
                </a:solidFill>
              </a:rPr>
              <a:t>!!</a:t>
            </a:r>
            <a:endParaRPr lang="ja-JP" altLang="en-US" sz="5400" b="1" dirty="0">
              <a:solidFill>
                <a:srgbClr val="3333FF"/>
              </a:solidFill>
            </a:endParaRPr>
          </a:p>
        </p:txBody>
      </p:sp>
      <p:sp>
        <p:nvSpPr>
          <p:cNvPr id="41987" name="Rectangle 3"/>
          <p:cNvSpPr>
            <a:spLocks noGrp="1" noChangeArrowheads="1"/>
          </p:cNvSpPr>
          <p:nvPr>
            <p:ph type="body" idx="1"/>
          </p:nvPr>
        </p:nvSpPr>
        <p:spPr>
          <a:xfrm>
            <a:off x="457200" y="1268413"/>
            <a:ext cx="8229600" cy="4857750"/>
          </a:xfrm>
        </p:spPr>
        <p:txBody>
          <a:bodyPr/>
          <a:lstStyle/>
          <a:p>
            <a:pPr algn="ctr">
              <a:buFontTx/>
              <a:buNone/>
            </a:pPr>
            <a:r>
              <a:rPr lang="en-US" altLang="ja-JP" dirty="0">
                <a:solidFill>
                  <a:srgbClr val="3333FF"/>
                </a:solidFill>
              </a:rPr>
              <a:t>1961</a:t>
            </a:r>
            <a:r>
              <a:rPr lang="ja-JP" altLang="en-US" dirty="0">
                <a:solidFill>
                  <a:srgbClr val="3333FF"/>
                </a:solidFill>
              </a:rPr>
              <a:t>年</a:t>
            </a:r>
            <a:r>
              <a:rPr lang="en-US" altLang="ja-JP" dirty="0">
                <a:solidFill>
                  <a:srgbClr val="3333FF"/>
                </a:solidFill>
              </a:rPr>
              <a:t>6</a:t>
            </a:r>
            <a:r>
              <a:rPr lang="ja-JP" altLang="en-US" dirty="0">
                <a:solidFill>
                  <a:srgbClr val="3333FF"/>
                </a:solidFill>
              </a:rPr>
              <a:t>月朝日新聞</a:t>
            </a:r>
          </a:p>
        </p:txBody>
      </p:sp>
      <p:pic>
        <p:nvPicPr>
          <p:cNvPr id="41989" name="Picture 5" descr="Polio32"/>
          <p:cNvPicPr>
            <a:picLocks noChangeAspect="1" noChangeArrowheads="1"/>
          </p:cNvPicPr>
          <p:nvPr/>
        </p:nvPicPr>
        <p:blipFill>
          <a:blip r:embed="rId3" cstate="print"/>
          <a:srcRect/>
          <a:stretch>
            <a:fillRect/>
          </a:stretch>
        </p:blipFill>
        <p:spPr bwMode="auto">
          <a:xfrm>
            <a:off x="1116013" y="1989138"/>
            <a:ext cx="7129462" cy="47355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ッター プレースホルダ 4"/>
          <p:cNvSpPr>
            <a:spLocks noGrp="1"/>
          </p:cNvSpPr>
          <p:nvPr>
            <p:ph type="ftr" sz="quarter" idx="11"/>
          </p:nvPr>
        </p:nvSpPr>
        <p:spPr/>
        <p:txBody>
          <a:bodyPr/>
          <a:lstStyle/>
          <a:p>
            <a:r>
              <a:rPr lang="en-US" altLang="ja-JP"/>
              <a:t>シドニー　オペラハウス</a:t>
            </a:r>
          </a:p>
        </p:txBody>
      </p:sp>
      <p:sp>
        <p:nvSpPr>
          <p:cNvPr id="241666" name="Rectangle 2"/>
          <p:cNvSpPr>
            <a:spLocks noGrp="1" noChangeArrowheads="1"/>
          </p:cNvSpPr>
          <p:nvPr>
            <p:ph type="title"/>
          </p:nvPr>
        </p:nvSpPr>
        <p:spPr/>
        <p:txBody>
          <a:bodyPr/>
          <a:lstStyle/>
          <a:p>
            <a:endParaRPr lang="ja-JP" altLang="ja-JP"/>
          </a:p>
        </p:txBody>
      </p:sp>
      <p:sp>
        <p:nvSpPr>
          <p:cNvPr id="241667" name="Rectangle 3"/>
          <p:cNvSpPr>
            <a:spLocks noGrp="1" noChangeArrowheads="1"/>
          </p:cNvSpPr>
          <p:nvPr>
            <p:ph type="body" idx="1"/>
          </p:nvPr>
        </p:nvSpPr>
        <p:spPr/>
        <p:txBody>
          <a:bodyPr/>
          <a:lstStyle/>
          <a:p>
            <a:endParaRPr lang="ja-JP" altLang="ja-JP"/>
          </a:p>
        </p:txBody>
      </p:sp>
      <p:pic>
        <p:nvPicPr>
          <p:cNvPr id="241668" name="Picture 4" descr="090223　EndPolioNow"/>
          <p:cNvPicPr>
            <a:picLocks noChangeAspect="1" noChangeArrowheads="1"/>
          </p:cNvPicPr>
          <p:nvPr/>
        </p:nvPicPr>
        <p:blipFill>
          <a:blip r:embed="rId3" cstate="print"/>
          <a:srcRect/>
          <a:stretch>
            <a:fillRect/>
          </a:stretch>
        </p:blipFill>
        <p:spPr bwMode="auto">
          <a:xfrm>
            <a:off x="0" y="-387350"/>
            <a:ext cx="9396413" cy="662463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3333FF"/>
                </a:solidFill>
              </a:rPr>
              <a:t>我が国のポリオ発生状況</a:t>
            </a:r>
          </a:p>
        </p:txBody>
      </p:sp>
      <p:sp>
        <p:nvSpPr>
          <p:cNvPr id="3" name="コンテンツ プレースホルダ 2"/>
          <p:cNvSpPr>
            <a:spLocks noGrp="1"/>
          </p:cNvSpPr>
          <p:nvPr>
            <p:ph idx="1"/>
          </p:nvPr>
        </p:nvSpPr>
        <p:spPr/>
        <p:txBody>
          <a:bodyPr/>
          <a:lstStyle/>
          <a:p>
            <a:endParaRPr kumimoji="1" lang="ja-JP" altLang="en-US"/>
          </a:p>
        </p:txBody>
      </p:sp>
      <p:pic>
        <p:nvPicPr>
          <p:cNvPr id="1026" name="Picture 2" descr="年次別ポリオ患者の発生状況"/>
          <p:cNvPicPr>
            <a:picLocks noChangeAspect="1" noChangeArrowheads="1"/>
          </p:cNvPicPr>
          <p:nvPr/>
        </p:nvPicPr>
        <p:blipFill>
          <a:blip r:embed="rId3" cstate="print"/>
          <a:srcRect/>
          <a:stretch>
            <a:fillRect/>
          </a:stretch>
        </p:blipFill>
        <p:spPr bwMode="auto">
          <a:xfrm>
            <a:off x="-7105" y="1484784"/>
            <a:ext cx="9151105" cy="537321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solidFill>
            <a:srgbClr val="FF3300"/>
          </a:solidFill>
          <a:ln>
            <a:solidFill>
              <a:srgbClr val="0000FF"/>
            </a:solidFill>
          </a:ln>
        </p:spPr>
        <p:txBody>
          <a:bodyPr/>
          <a:lstStyle/>
          <a:p>
            <a:r>
              <a:rPr lang="ja-JP" altLang="en-US" sz="6000" dirty="0">
                <a:solidFill>
                  <a:schemeClr val="bg1"/>
                </a:solidFill>
              </a:rPr>
              <a:t>このように</a:t>
            </a:r>
            <a:r>
              <a:rPr lang="ja-JP" altLang="en-US" sz="6000" b="1" dirty="0">
                <a:solidFill>
                  <a:schemeClr val="bg1"/>
                </a:solidFill>
              </a:rPr>
              <a:t>ポリオ</a:t>
            </a:r>
            <a:r>
              <a:rPr lang="ja-JP" altLang="en-US" sz="6000" dirty="0">
                <a:solidFill>
                  <a:schemeClr val="bg1"/>
                </a:solidFill>
              </a:rPr>
              <a:t>は</a:t>
            </a:r>
          </a:p>
        </p:txBody>
      </p:sp>
      <p:sp>
        <p:nvSpPr>
          <p:cNvPr id="74755" name="Rectangle 3"/>
          <p:cNvSpPr>
            <a:spLocks noGrp="1" noChangeArrowheads="1"/>
          </p:cNvSpPr>
          <p:nvPr>
            <p:ph type="body" idx="1"/>
          </p:nvPr>
        </p:nvSpPr>
        <p:spPr/>
        <p:txBody>
          <a:bodyPr/>
          <a:lstStyle/>
          <a:p>
            <a:pPr algn="ctr">
              <a:buFontTx/>
              <a:buNone/>
            </a:pPr>
            <a:endParaRPr lang="en-US" altLang="ja-JP" sz="2000"/>
          </a:p>
          <a:p>
            <a:pPr algn="ctr">
              <a:buFontTx/>
              <a:buNone/>
            </a:pPr>
            <a:r>
              <a:rPr lang="ja-JP" altLang="en-US" sz="4800">
                <a:solidFill>
                  <a:srgbClr val="FF3300"/>
                </a:solidFill>
              </a:rPr>
              <a:t>ワクチンによって</a:t>
            </a:r>
            <a:r>
              <a:rPr lang="ja-JP" altLang="en-US" sz="4800" u="sng">
                <a:solidFill>
                  <a:srgbClr val="FF3300"/>
                </a:solidFill>
              </a:rPr>
              <a:t>根絶が可能</a:t>
            </a:r>
          </a:p>
          <a:p>
            <a:pPr algn="ctr">
              <a:buFontTx/>
              <a:buNone/>
            </a:pPr>
            <a:endParaRPr lang="ja-JP" altLang="en-US" sz="2000">
              <a:solidFill>
                <a:srgbClr val="FF3300"/>
              </a:solidFill>
            </a:endParaRPr>
          </a:p>
          <a:p>
            <a:pPr algn="ctr">
              <a:buFontTx/>
              <a:buNone/>
            </a:pPr>
            <a:r>
              <a:rPr lang="ja-JP" altLang="en-US" sz="4800"/>
              <a:t>天然痘のように</a:t>
            </a:r>
          </a:p>
          <a:p>
            <a:pPr algn="ctr">
              <a:buFontTx/>
              <a:buNone/>
            </a:pPr>
            <a:endParaRPr lang="ja-JP" altLang="en-US" sz="2000"/>
          </a:p>
          <a:p>
            <a:pPr algn="ctr">
              <a:buFontTx/>
              <a:buNone/>
            </a:pPr>
            <a:r>
              <a:rPr lang="ja-JP" altLang="en-US" sz="4800" b="1" u="sng">
                <a:solidFill>
                  <a:srgbClr val="FF3300"/>
                </a:solidFill>
                <a:effectLst>
                  <a:outerShdw blurRad="38100" dist="38100" dir="2700000" algn="tl">
                    <a:srgbClr val="C0C0C0"/>
                  </a:outerShdw>
                </a:effectLst>
              </a:rPr>
              <a:t>地球上から根絶</a:t>
            </a:r>
            <a:r>
              <a:rPr lang="ja-JP" altLang="en-US" sz="4800">
                <a:solidFill>
                  <a:srgbClr val="FF3300"/>
                </a:solidFill>
              </a:rPr>
              <a:t>が可能</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ja-JP" altLang="en-US" sz="6000" b="1">
                <a:solidFill>
                  <a:srgbClr val="FF3300"/>
                </a:solidFill>
              </a:rPr>
              <a:t>ロータリーの活動</a:t>
            </a:r>
          </a:p>
        </p:txBody>
      </p:sp>
      <p:sp>
        <p:nvSpPr>
          <p:cNvPr id="193539" name="Rectangle 3"/>
          <p:cNvSpPr>
            <a:spLocks noGrp="1" noChangeArrowheads="1"/>
          </p:cNvSpPr>
          <p:nvPr>
            <p:ph type="body" idx="1"/>
          </p:nvPr>
        </p:nvSpPr>
        <p:spPr>
          <a:xfrm>
            <a:off x="457200" y="1916113"/>
            <a:ext cx="8229600" cy="3744912"/>
          </a:xfrm>
        </p:spPr>
        <p:txBody>
          <a:bodyPr/>
          <a:lstStyle/>
          <a:p>
            <a:pPr algn="ctr">
              <a:buFontTx/>
              <a:buNone/>
            </a:pPr>
            <a:r>
              <a:rPr lang="en-US" altLang="ja-JP" sz="4800">
                <a:solidFill>
                  <a:srgbClr val="FF3300"/>
                </a:solidFill>
              </a:rPr>
              <a:t>1979</a:t>
            </a:r>
            <a:r>
              <a:rPr lang="ja-JP" altLang="en-US" sz="4800">
                <a:solidFill>
                  <a:srgbClr val="FF3300"/>
                </a:solidFill>
              </a:rPr>
              <a:t>年</a:t>
            </a:r>
            <a:r>
              <a:rPr lang="ja-JP" altLang="en-US" sz="4800"/>
              <a:t>　</a:t>
            </a:r>
            <a:r>
              <a:rPr lang="ja-JP" altLang="en-US" sz="4800">
                <a:solidFill>
                  <a:srgbClr val="0000FF"/>
                </a:solidFill>
              </a:rPr>
              <a:t>フィリピンで　</a:t>
            </a:r>
          </a:p>
          <a:p>
            <a:pPr algn="ctr">
              <a:buFontTx/>
              <a:buNone/>
            </a:pPr>
            <a:r>
              <a:rPr lang="en-US" altLang="ja-JP" sz="4800">
                <a:solidFill>
                  <a:srgbClr val="0000FF"/>
                </a:solidFill>
              </a:rPr>
              <a:t>600</a:t>
            </a:r>
            <a:r>
              <a:rPr lang="ja-JP" altLang="en-US" sz="4800">
                <a:solidFill>
                  <a:srgbClr val="0000FF"/>
                </a:solidFill>
              </a:rPr>
              <a:t>万人の子供たちに</a:t>
            </a:r>
          </a:p>
          <a:p>
            <a:pPr algn="ctr">
              <a:buFontTx/>
              <a:buNone/>
            </a:pPr>
            <a:r>
              <a:rPr lang="ja-JP" altLang="en-US" sz="4800">
                <a:solidFill>
                  <a:srgbClr val="FF3300"/>
                </a:solidFill>
              </a:rPr>
              <a:t>ポリオ・ワクチン</a:t>
            </a:r>
            <a:r>
              <a:rPr lang="ja-JP" altLang="en-US" sz="4800">
                <a:solidFill>
                  <a:srgbClr val="0000FF"/>
                </a:solidFill>
              </a:rPr>
              <a:t>接種</a:t>
            </a:r>
          </a:p>
          <a:p>
            <a:pPr algn="ctr">
              <a:buFontTx/>
              <a:buNone/>
            </a:pPr>
            <a:r>
              <a:rPr lang="ja-JP" altLang="en-US" sz="4800" u="sng">
                <a:solidFill>
                  <a:srgbClr val="0000FF"/>
                </a:solidFill>
              </a:rPr>
              <a:t>一つのプロジェクトとして終結</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274638"/>
            <a:ext cx="8229600" cy="2001837"/>
          </a:xfrm>
        </p:spPr>
        <p:txBody>
          <a:bodyPr/>
          <a:lstStyle/>
          <a:p>
            <a:r>
              <a:rPr lang="ja-JP" altLang="en-US" sz="5400">
                <a:solidFill>
                  <a:srgbClr val="FF3300"/>
                </a:solidFill>
              </a:rPr>
              <a:t>その</a:t>
            </a:r>
            <a:r>
              <a:rPr lang="en-US" altLang="ja-JP" sz="5400">
                <a:solidFill>
                  <a:srgbClr val="FF3300"/>
                </a:solidFill>
              </a:rPr>
              <a:t>6</a:t>
            </a:r>
            <a:r>
              <a:rPr lang="ja-JP" altLang="en-US" sz="5400">
                <a:solidFill>
                  <a:srgbClr val="FF3300"/>
                </a:solidFill>
              </a:rPr>
              <a:t>年後</a:t>
            </a:r>
            <a:br>
              <a:rPr lang="ja-JP" altLang="en-US" sz="5400">
                <a:solidFill>
                  <a:srgbClr val="FF3300"/>
                </a:solidFill>
              </a:rPr>
            </a:br>
            <a:r>
              <a:rPr lang="ja-JP" altLang="en-US" sz="5400">
                <a:solidFill>
                  <a:srgbClr val="0000FF"/>
                </a:solidFill>
              </a:rPr>
              <a:t>ポリオ撲滅活動は本格化</a:t>
            </a:r>
          </a:p>
        </p:txBody>
      </p:sp>
      <p:sp>
        <p:nvSpPr>
          <p:cNvPr id="154627" name="Rectangle 3"/>
          <p:cNvSpPr>
            <a:spLocks noGrp="1" noChangeArrowheads="1"/>
          </p:cNvSpPr>
          <p:nvPr>
            <p:ph type="body" idx="1"/>
          </p:nvPr>
        </p:nvSpPr>
        <p:spPr>
          <a:xfrm>
            <a:off x="250825" y="1628775"/>
            <a:ext cx="8642350" cy="4525963"/>
          </a:xfrm>
        </p:spPr>
        <p:txBody>
          <a:bodyPr/>
          <a:lstStyle/>
          <a:p>
            <a:pPr algn="ctr">
              <a:buFontTx/>
              <a:buNone/>
            </a:pPr>
            <a:endParaRPr lang="en-US" altLang="ja-JP" sz="4000">
              <a:solidFill>
                <a:srgbClr val="0000FF"/>
              </a:solidFill>
            </a:endParaRPr>
          </a:p>
          <a:p>
            <a:pPr algn="ctr">
              <a:buFontTx/>
              <a:buNone/>
            </a:pPr>
            <a:r>
              <a:rPr lang="ja-JP" altLang="en-US" sz="5400">
                <a:solidFill>
                  <a:srgbClr val="0000FF"/>
                </a:solidFill>
              </a:rPr>
              <a:t>これは実は</a:t>
            </a:r>
            <a:r>
              <a:rPr lang="en-US" altLang="ja-JP" sz="5400">
                <a:solidFill>
                  <a:srgbClr val="0000FF"/>
                </a:solidFill>
              </a:rPr>
              <a:t>1</a:t>
            </a:r>
            <a:r>
              <a:rPr lang="ja-JP" altLang="en-US" sz="5400">
                <a:solidFill>
                  <a:srgbClr val="0000FF"/>
                </a:solidFill>
              </a:rPr>
              <a:t>人の</a:t>
            </a:r>
          </a:p>
          <a:p>
            <a:pPr algn="ctr">
              <a:buFontTx/>
              <a:buNone/>
            </a:pPr>
            <a:r>
              <a:rPr lang="ja-JP" altLang="en-US" sz="5400">
                <a:solidFill>
                  <a:srgbClr val="FF3300"/>
                </a:solidFill>
              </a:rPr>
              <a:t>日本人</a:t>
            </a:r>
            <a:r>
              <a:rPr lang="ja-JP" altLang="en-US" sz="5400">
                <a:solidFill>
                  <a:srgbClr val="0000FF"/>
                </a:solidFill>
              </a:rPr>
              <a:t>の献身的奉仕から</a:t>
            </a:r>
          </a:p>
          <a:p>
            <a:pPr algn="ctr">
              <a:buFontTx/>
              <a:buNone/>
            </a:pPr>
            <a:r>
              <a:rPr lang="ja-JP" altLang="en-US" sz="5400">
                <a:solidFill>
                  <a:srgbClr val="0000FF"/>
                </a:solidFill>
              </a:rPr>
              <a:t>始まった</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p:txBody>
          <a:bodyPr/>
          <a:lstStyle/>
          <a:p>
            <a:r>
              <a:rPr lang="en-US" altLang="ja-JP"/>
              <a:t>戸田PGご著書より</a:t>
            </a:r>
          </a:p>
        </p:txBody>
      </p:sp>
      <p:sp>
        <p:nvSpPr>
          <p:cNvPr id="187394" name="Rectangle 2"/>
          <p:cNvSpPr>
            <a:spLocks noGrp="1" noChangeArrowheads="1"/>
          </p:cNvSpPr>
          <p:nvPr>
            <p:ph type="title"/>
          </p:nvPr>
        </p:nvSpPr>
        <p:spPr/>
        <p:txBody>
          <a:bodyPr/>
          <a:lstStyle/>
          <a:p>
            <a:r>
              <a:rPr lang="ja-JP" altLang="en-US" sz="6000" b="1">
                <a:solidFill>
                  <a:srgbClr val="FF0000"/>
                </a:solidFill>
              </a:rPr>
              <a:t>ご存知でしたか</a:t>
            </a:r>
            <a:r>
              <a:rPr lang="en-US" altLang="ja-JP" sz="6000" b="1">
                <a:solidFill>
                  <a:srgbClr val="FF0000"/>
                </a:solidFill>
              </a:rPr>
              <a:t>?</a:t>
            </a:r>
          </a:p>
        </p:txBody>
      </p:sp>
      <p:sp>
        <p:nvSpPr>
          <p:cNvPr id="187395" name="Rectangle 3"/>
          <p:cNvSpPr>
            <a:spLocks noGrp="1" noChangeArrowheads="1"/>
          </p:cNvSpPr>
          <p:nvPr>
            <p:ph type="body" idx="1"/>
          </p:nvPr>
        </p:nvSpPr>
        <p:spPr/>
        <p:txBody>
          <a:bodyPr>
            <a:normAutofit lnSpcReduction="10000"/>
          </a:bodyPr>
          <a:lstStyle/>
          <a:p>
            <a:r>
              <a:rPr lang="ja-JP" altLang="en-US" sz="3600" dirty="0">
                <a:solidFill>
                  <a:srgbClr val="0000FF"/>
                </a:solidFill>
              </a:rPr>
              <a:t>ポリオ・プラス計画よりも早く</a:t>
            </a:r>
            <a:r>
              <a:rPr lang="en-US" altLang="ja-JP" sz="3600" dirty="0">
                <a:solidFill>
                  <a:srgbClr val="0000FF"/>
                </a:solidFill>
              </a:rPr>
              <a:t>!!</a:t>
            </a:r>
          </a:p>
          <a:p>
            <a:r>
              <a:rPr lang="ja-JP" altLang="en-US" sz="3600" dirty="0">
                <a:solidFill>
                  <a:srgbClr val="0000FF"/>
                </a:solidFill>
              </a:rPr>
              <a:t>ポリオ撲滅に立ち上がったのは</a:t>
            </a:r>
            <a:r>
              <a:rPr lang="ja-JP" altLang="en-US" sz="3600" b="1" dirty="0">
                <a:solidFill>
                  <a:srgbClr val="FF0000"/>
                </a:solidFill>
              </a:rPr>
              <a:t>日本人</a:t>
            </a:r>
          </a:p>
          <a:p>
            <a:r>
              <a:rPr lang="ja-JP" altLang="en-US" sz="3600" dirty="0">
                <a:solidFill>
                  <a:srgbClr val="0000FF"/>
                </a:solidFill>
              </a:rPr>
              <a:t>それは</a:t>
            </a:r>
            <a:r>
              <a:rPr lang="ja-JP" altLang="en-US" sz="3600" dirty="0">
                <a:solidFill>
                  <a:srgbClr val="FF0000"/>
                </a:solidFill>
              </a:rPr>
              <a:t>ロータリアン</a:t>
            </a:r>
          </a:p>
          <a:p>
            <a:r>
              <a:rPr lang="ja-JP" altLang="en-US" sz="3600" dirty="0">
                <a:solidFill>
                  <a:srgbClr val="0000FF"/>
                </a:solidFill>
              </a:rPr>
              <a:t>その人の名は</a:t>
            </a:r>
          </a:p>
          <a:p>
            <a:r>
              <a:rPr lang="ja-JP" altLang="en-US" sz="4000" b="1" dirty="0">
                <a:solidFill>
                  <a:srgbClr val="FF0000"/>
                </a:solidFill>
                <a:effectLst>
                  <a:outerShdw blurRad="38100" dist="38100" dir="2700000" algn="tl">
                    <a:srgbClr val="C0C0C0"/>
                  </a:outerShdw>
                </a:effectLst>
              </a:rPr>
              <a:t>山田ツネ</a:t>
            </a:r>
            <a:r>
              <a:rPr lang="ja-JP" altLang="en-US" sz="4000" b="1" dirty="0">
                <a:solidFill>
                  <a:srgbClr val="0000FF"/>
                </a:solidFill>
                <a:effectLst>
                  <a:outerShdw blurRad="38100" dist="38100" dir="2700000" algn="tl">
                    <a:srgbClr val="C0C0C0"/>
                  </a:outerShdw>
                </a:effectLst>
              </a:rPr>
              <a:t>氏</a:t>
            </a:r>
          </a:p>
          <a:p>
            <a:r>
              <a:rPr lang="ja-JP" altLang="en-US" sz="3600" dirty="0">
                <a:solidFill>
                  <a:srgbClr val="0000FF"/>
                </a:solidFill>
              </a:rPr>
              <a:t>東京麹町</a:t>
            </a:r>
            <a:r>
              <a:rPr lang="en-US" altLang="ja-JP" sz="3600" dirty="0">
                <a:solidFill>
                  <a:srgbClr val="0000FF"/>
                </a:solidFill>
              </a:rPr>
              <a:t>RC</a:t>
            </a:r>
          </a:p>
          <a:p>
            <a:r>
              <a:rPr lang="ja-JP" altLang="en-US" sz="3600" dirty="0">
                <a:solidFill>
                  <a:srgbClr val="0000FF"/>
                </a:solidFill>
              </a:rPr>
              <a:t>時は</a:t>
            </a:r>
            <a:r>
              <a:rPr lang="en-US" altLang="ja-JP" sz="4400" dirty="0">
                <a:solidFill>
                  <a:srgbClr val="FF0000"/>
                </a:solidFill>
              </a:rPr>
              <a:t>1982</a:t>
            </a:r>
            <a:r>
              <a:rPr lang="ja-JP" altLang="en-US" sz="4400" dirty="0">
                <a:solidFill>
                  <a:srgbClr val="FF0000"/>
                </a:solidFill>
              </a:rPr>
              <a:t>年</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p:txBody>
          <a:bodyPr/>
          <a:lstStyle/>
          <a:p>
            <a:r>
              <a:rPr lang="en-US" altLang="ja-JP"/>
              <a:t>戸田PGご著書より</a:t>
            </a:r>
          </a:p>
        </p:txBody>
      </p:sp>
      <p:sp>
        <p:nvSpPr>
          <p:cNvPr id="185346" name="Rectangle 2"/>
          <p:cNvSpPr>
            <a:spLocks noGrp="1" noChangeArrowheads="1"/>
          </p:cNvSpPr>
          <p:nvPr>
            <p:ph type="ctrTitle"/>
          </p:nvPr>
        </p:nvSpPr>
        <p:spPr>
          <a:xfrm>
            <a:off x="468313" y="476250"/>
            <a:ext cx="7989887" cy="1439863"/>
          </a:xfrm>
          <a:solidFill>
            <a:srgbClr val="66FFFF"/>
          </a:solidFill>
        </p:spPr>
        <p:txBody>
          <a:bodyPr/>
          <a:lstStyle/>
          <a:p>
            <a:r>
              <a:rPr lang="ja-JP" altLang="en-US" sz="8000" b="1">
                <a:solidFill>
                  <a:srgbClr val="0000FF"/>
                </a:solidFill>
                <a:effectLst>
                  <a:outerShdw blurRad="38100" dist="38100" dir="2700000" algn="tl">
                    <a:srgbClr val="000000"/>
                  </a:outerShdw>
                </a:effectLst>
              </a:rPr>
              <a:t>山田ツネ氏</a:t>
            </a:r>
          </a:p>
        </p:txBody>
      </p:sp>
      <p:sp>
        <p:nvSpPr>
          <p:cNvPr id="185347" name="Rectangle 3"/>
          <p:cNvSpPr>
            <a:spLocks noGrp="1" noChangeArrowheads="1"/>
          </p:cNvSpPr>
          <p:nvPr>
            <p:ph type="subTitle" idx="1"/>
          </p:nvPr>
        </p:nvSpPr>
        <p:spPr>
          <a:xfrm>
            <a:off x="468313" y="2420938"/>
            <a:ext cx="8064500" cy="3529012"/>
          </a:xfrm>
        </p:spPr>
        <p:txBody>
          <a:bodyPr/>
          <a:lstStyle/>
          <a:p>
            <a:endParaRPr lang="en-US" altLang="ja-JP" sz="3600">
              <a:solidFill>
                <a:srgbClr val="0000FF"/>
              </a:solidFill>
            </a:endParaRPr>
          </a:p>
          <a:p>
            <a:r>
              <a:rPr lang="ja-JP" altLang="en-US" sz="3600">
                <a:solidFill>
                  <a:srgbClr val="0000FF"/>
                </a:solidFill>
              </a:rPr>
              <a:t>世界に先駆けて　</a:t>
            </a:r>
            <a:r>
              <a:rPr lang="en-US" altLang="ja-JP" sz="3600">
                <a:solidFill>
                  <a:srgbClr val="0000FF"/>
                </a:solidFill>
              </a:rPr>
              <a:t>1982</a:t>
            </a:r>
            <a:r>
              <a:rPr lang="ja-JP" altLang="en-US" sz="3600">
                <a:solidFill>
                  <a:srgbClr val="0000FF"/>
                </a:solidFill>
              </a:rPr>
              <a:t>年</a:t>
            </a:r>
          </a:p>
          <a:p>
            <a:r>
              <a:rPr lang="ja-JP" altLang="en-US" sz="6000">
                <a:solidFill>
                  <a:srgbClr val="FF0000"/>
                </a:solidFill>
              </a:rPr>
              <a:t>ポリオ撲滅活動開始</a:t>
            </a:r>
          </a:p>
          <a:p>
            <a:r>
              <a:rPr lang="ja-JP" altLang="en-US" sz="4400">
                <a:solidFill>
                  <a:srgbClr val="0000FF"/>
                </a:solidFill>
              </a:rPr>
              <a:t>南インド・</a:t>
            </a:r>
            <a:r>
              <a:rPr lang="ja-JP" altLang="en-US" sz="4400">
                <a:solidFill>
                  <a:srgbClr val="FF0000"/>
                </a:solidFill>
              </a:rPr>
              <a:t>ポリオ免疫</a:t>
            </a:r>
            <a:r>
              <a:rPr lang="ja-JP" altLang="en-US" sz="4400">
                <a:solidFill>
                  <a:srgbClr val="0000FF"/>
                </a:solidFill>
              </a:rPr>
              <a:t>プロジェクト</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p:txBody>
          <a:bodyPr/>
          <a:lstStyle/>
          <a:p>
            <a:r>
              <a:rPr lang="en-US" altLang="ja-JP"/>
              <a:t>戸田PGご著書より</a:t>
            </a:r>
          </a:p>
        </p:txBody>
      </p:sp>
      <p:sp>
        <p:nvSpPr>
          <p:cNvPr id="189442" name="Rectangle 2"/>
          <p:cNvSpPr>
            <a:spLocks noGrp="1" noChangeArrowheads="1"/>
          </p:cNvSpPr>
          <p:nvPr>
            <p:ph type="title"/>
          </p:nvPr>
        </p:nvSpPr>
        <p:spPr/>
        <p:txBody>
          <a:bodyPr/>
          <a:lstStyle/>
          <a:p>
            <a:r>
              <a:rPr lang="ja-JP" altLang="en-US" sz="5400">
                <a:solidFill>
                  <a:srgbClr val="0000FF"/>
                </a:solidFill>
              </a:rPr>
              <a:t>南</a:t>
            </a:r>
            <a:r>
              <a:rPr lang="ja-JP" altLang="en-US" sz="5400">
                <a:solidFill>
                  <a:srgbClr val="FF0000"/>
                </a:solidFill>
              </a:rPr>
              <a:t>インド</a:t>
            </a:r>
            <a:r>
              <a:rPr lang="ja-JP" altLang="en-US" sz="5400">
                <a:solidFill>
                  <a:srgbClr val="0000FF"/>
                </a:solidFill>
              </a:rPr>
              <a:t>での出来事</a:t>
            </a:r>
          </a:p>
        </p:txBody>
      </p:sp>
      <p:sp>
        <p:nvSpPr>
          <p:cNvPr id="189443" name="Rectangle 3"/>
          <p:cNvSpPr>
            <a:spLocks noGrp="1" noChangeArrowheads="1"/>
          </p:cNvSpPr>
          <p:nvPr>
            <p:ph type="body" idx="1"/>
          </p:nvPr>
        </p:nvSpPr>
        <p:spPr/>
        <p:txBody>
          <a:bodyPr>
            <a:normAutofit lnSpcReduction="10000"/>
          </a:bodyPr>
          <a:lstStyle/>
          <a:p>
            <a:r>
              <a:rPr lang="ja-JP" altLang="en-US" dirty="0">
                <a:solidFill>
                  <a:srgbClr val="FF0000"/>
                </a:solidFill>
              </a:rPr>
              <a:t>山田ツネ氏</a:t>
            </a:r>
            <a:r>
              <a:rPr lang="ja-JP" altLang="en-US" dirty="0">
                <a:solidFill>
                  <a:srgbClr val="0000FF"/>
                </a:solidFill>
              </a:rPr>
              <a:t>は</a:t>
            </a:r>
            <a:r>
              <a:rPr lang="en-US" altLang="ja-JP" b="1" u="sng" dirty="0">
                <a:solidFill>
                  <a:srgbClr val="FF0000"/>
                </a:solidFill>
              </a:rPr>
              <a:t>1981</a:t>
            </a:r>
            <a:r>
              <a:rPr lang="ja-JP" altLang="en-US" b="1" u="sng" dirty="0">
                <a:solidFill>
                  <a:srgbClr val="FF0000"/>
                </a:solidFill>
              </a:rPr>
              <a:t>年</a:t>
            </a:r>
            <a:r>
              <a:rPr lang="ja-JP" altLang="en-US" dirty="0">
                <a:solidFill>
                  <a:srgbClr val="0000FF"/>
                </a:solidFill>
              </a:rPr>
              <a:t>ボランティア活動中</a:t>
            </a:r>
          </a:p>
          <a:p>
            <a:r>
              <a:rPr lang="ja-JP" altLang="en-US" dirty="0">
                <a:solidFill>
                  <a:srgbClr val="0000FF"/>
                </a:solidFill>
              </a:rPr>
              <a:t>南インドで麻疹ワクチン投与のプロジェクト</a:t>
            </a:r>
          </a:p>
          <a:p>
            <a:r>
              <a:rPr lang="ja-JP" altLang="en-US" dirty="0">
                <a:solidFill>
                  <a:srgbClr val="0000FF"/>
                </a:solidFill>
              </a:rPr>
              <a:t>その最中</a:t>
            </a:r>
          </a:p>
          <a:p>
            <a:r>
              <a:rPr lang="ja-JP" altLang="en-US" dirty="0">
                <a:solidFill>
                  <a:srgbClr val="0000FF"/>
                </a:solidFill>
              </a:rPr>
              <a:t>夜道で</a:t>
            </a:r>
            <a:r>
              <a:rPr lang="ja-JP" altLang="en-US" dirty="0">
                <a:solidFill>
                  <a:srgbClr val="FF0000"/>
                </a:solidFill>
              </a:rPr>
              <a:t>地面を手と肘で這う子ども</a:t>
            </a:r>
            <a:r>
              <a:rPr lang="ja-JP" altLang="en-US" dirty="0">
                <a:solidFill>
                  <a:srgbClr val="0000FF"/>
                </a:solidFill>
              </a:rPr>
              <a:t>を目撃</a:t>
            </a:r>
          </a:p>
          <a:p>
            <a:r>
              <a:rPr lang="ja-JP" altLang="en-US" dirty="0">
                <a:solidFill>
                  <a:srgbClr val="0000FF"/>
                </a:solidFill>
              </a:rPr>
              <a:t>それは</a:t>
            </a:r>
            <a:r>
              <a:rPr lang="ja-JP" altLang="en-US" dirty="0">
                <a:solidFill>
                  <a:srgbClr val="FF0000"/>
                </a:solidFill>
              </a:rPr>
              <a:t>ポリオ</a:t>
            </a:r>
            <a:r>
              <a:rPr lang="ja-JP" altLang="en-US" dirty="0">
                <a:solidFill>
                  <a:srgbClr val="0000FF"/>
                </a:solidFill>
              </a:rPr>
              <a:t>に侵された悲惨な姿</a:t>
            </a:r>
          </a:p>
          <a:p>
            <a:r>
              <a:rPr lang="ja-JP" altLang="en-US" dirty="0">
                <a:solidFill>
                  <a:srgbClr val="0000FF"/>
                </a:solidFill>
              </a:rPr>
              <a:t>彼はすぐ次の年に</a:t>
            </a:r>
            <a:r>
              <a:rPr lang="ja-JP" altLang="en-US" dirty="0">
                <a:solidFill>
                  <a:srgbClr val="FF0000"/>
                </a:solidFill>
              </a:rPr>
              <a:t>ポリオ撲滅活動</a:t>
            </a:r>
            <a:r>
              <a:rPr lang="ja-JP" altLang="en-US" dirty="0">
                <a:solidFill>
                  <a:srgbClr val="0000FF"/>
                </a:solidFill>
              </a:rPr>
              <a:t>に立ち上がる</a:t>
            </a:r>
          </a:p>
          <a:p>
            <a:pPr>
              <a:buFontTx/>
              <a:buNone/>
            </a:pPr>
            <a:r>
              <a:rPr lang="ja-JP" altLang="en-US" dirty="0">
                <a:solidFill>
                  <a:srgbClr val="0000FF"/>
                </a:solidFill>
              </a:rPr>
              <a:t>東京地区の</a:t>
            </a:r>
            <a:r>
              <a:rPr lang="en-US" altLang="ja-JP" dirty="0">
                <a:solidFill>
                  <a:srgbClr val="FF0000"/>
                </a:solidFill>
              </a:rPr>
              <a:t>100</a:t>
            </a:r>
            <a:r>
              <a:rPr lang="ja-JP" altLang="en-US" dirty="0">
                <a:solidFill>
                  <a:srgbClr val="FF0000"/>
                </a:solidFill>
              </a:rPr>
              <a:t>以上の</a:t>
            </a:r>
            <a:r>
              <a:rPr lang="en-US" altLang="ja-JP" dirty="0">
                <a:solidFill>
                  <a:srgbClr val="FF0000"/>
                </a:solidFill>
              </a:rPr>
              <a:t>RC</a:t>
            </a:r>
            <a:r>
              <a:rPr lang="ja-JP" altLang="en-US" dirty="0"/>
              <a:t>がこれに</a:t>
            </a:r>
            <a:r>
              <a:rPr lang="ja-JP" altLang="en-US" dirty="0">
                <a:solidFill>
                  <a:srgbClr val="0000FF"/>
                </a:solidFill>
              </a:rPr>
              <a:t>賛同</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4"/>
          <p:cNvSpPr>
            <a:spLocks noGrp="1"/>
          </p:cNvSpPr>
          <p:nvPr>
            <p:ph type="ftr" sz="quarter" idx="11"/>
          </p:nvPr>
        </p:nvSpPr>
        <p:spPr/>
        <p:txBody>
          <a:bodyPr/>
          <a:lstStyle/>
          <a:p>
            <a:r>
              <a:rPr lang="en-US" altLang="ja-JP"/>
              <a:t>戸田PGご著書より</a:t>
            </a:r>
          </a:p>
        </p:txBody>
      </p:sp>
      <p:sp>
        <p:nvSpPr>
          <p:cNvPr id="191490" name="Rectangle 2"/>
          <p:cNvSpPr>
            <a:spLocks noGrp="1" noChangeArrowheads="1"/>
          </p:cNvSpPr>
          <p:nvPr>
            <p:ph type="title"/>
          </p:nvPr>
        </p:nvSpPr>
        <p:spPr/>
        <p:txBody>
          <a:bodyPr/>
          <a:lstStyle/>
          <a:p>
            <a:r>
              <a:rPr lang="ja-JP" altLang="en-US">
                <a:solidFill>
                  <a:srgbClr val="FF0000"/>
                </a:solidFill>
              </a:rPr>
              <a:t>山田ツネ氏</a:t>
            </a:r>
            <a:r>
              <a:rPr lang="ja-JP" altLang="en-US">
                <a:solidFill>
                  <a:srgbClr val="0000FF"/>
                </a:solidFill>
              </a:rPr>
              <a:t>に触発され</a:t>
            </a:r>
            <a:r>
              <a:rPr lang="en-US" altLang="ja-JP">
                <a:solidFill>
                  <a:srgbClr val="FF0000"/>
                </a:solidFill>
              </a:rPr>
              <a:t>RI </a:t>
            </a:r>
            <a:r>
              <a:rPr lang="ja-JP" altLang="en-US">
                <a:solidFill>
                  <a:srgbClr val="FF0000"/>
                </a:solidFill>
              </a:rPr>
              <a:t>始動</a:t>
            </a:r>
          </a:p>
        </p:txBody>
      </p:sp>
      <p:sp>
        <p:nvSpPr>
          <p:cNvPr id="191491" name="Rectangle 3"/>
          <p:cNvSpPr>
            <a:spLocks noGrp="1" noChangeArrowheads="1"/>
          </p:cNvSpPr>
          <p:nvPr>
            <p:ph type="body" idx="1"/>
          </p:nvPr>
        </p:nvSpPr>
        <p:spPr/>
        <p:txBody>
          <a:bodyPr/>
          <a:lstStyle/>
          <a:p>
            <a:pPr>
              <a:lnSpc>
                <a:spcPct val="90000"/>
              </a:lnSpc>
            </a:pPr>
            <a:r>
              <a:rPr lang="ja-JP" altLang="en-US" dirty="0">
                <a:solidFill>
                  <a:srgbClr val="0000FF"/>
                </a:solidFill>
              </a:rPr>
              <a:t>ロータリー創立</a:t>
            </a:r>
            <a:r>
              <a:rPr lang="en-US" altLang="ja-JP" dirty="0">
                <a:solidFill>
                  <a:srgbClr val="0000FF"/>
                </a:solidFill>
              </a:rPr>
              <a:t>100</a:t>
            </a:r>
            <a:r>
              <a:rPr lang="ja-JP" altLang="en-US" dirty="0">
                <a:solidFill>
                  <a:srgbClr val="0000FF"/>
                </a:solidFill>
              </a:rPr>
              <a:t>周年までに全世界の子どもにポリオ・ワクチンの投与を完了させようという壮大な計画がスタート</a:t>
            </a:r>
            <a:endParaRPr lang="ja-JP" altLang="en-US" dirty="0"/>
          </a:p>
          <a:p>
            <a:pPr>
              <a:lnSpc>
                <a:spcPct val="90000"/>
              </a:lnSpc>
            </a:pPr>
            <a:r>
              <a:rPr lang="en-US" altLang="ja-JP" b="1" u="sng" dirty="0">
                <a:solidFill>
                  <a:srgbClr val="FF0000"/>
                </a:solidFill>
              </a:rPr>
              <a:t>1985</a:t>
            </a:r>
            <a:r>
              <a:rPr lang="ja-JP" altLang="en-US" b="1" u="sng" dirty="0">
                <a:solidFill>
                  <a:srgbClr val="FF0000"/>
                </a:solidFill>
              </a:rPr>
              <a:t>年</a:t>
            </a:r>
            <a:r>
              <a:rPr lang="ja-JP" altLang="en-US" dirty="0">
                <a:solidFill>
                  <a:srgbClr val="0000FF"/>
                </a:solidFill>
              </a:rPr>
              <a:t>この</a:t>
            </a:r>
            <a:r>
              <a:rPr lang="en-US" altLang="ja-JP" dirty="0">
                <a:solidFill>
                  <a:srgbClr val="0000FF"/>
                </a:solidFill>
              </a:rPr>
              <a:t>20</a:t>
            </a:r>
            <a:r>
              <a:rPr lang="ja-JP" altLang="en-US" dirty="0">
                <a:solidFill>
                  <a:srgbClr val="0000FF"/>
                </a:solidFill>
              </a:rPr>
              <a:t>年計画が</a:t>
            </a:r>
            <a:r>
              <a:rPr lang="ja-JP" altLang="en-US" dirty="0">
                <a:solidFill>
                  <a:srgbClr val="FF0000"/>
                </a:solidFill>
              </a:rPr>
              <a:t>本当に始まりました</a:t>
            </a:r>
          </a:p>
          <a:p>
            <a:pPr>
              <a:lnSpc>
                <a:spcPct val="90000"/>
              </a:lnSpc>
            </a:pPr>
            <a:r>
              <a:rPr lang="ja-JP" altLang="en-US" dirty="0">
                <a:solidFill>
                  <a:srgbClr val="0000FF"/>
                </a:solidFill>
              </a:rPr>
              <a:t>そして</a:t>
            </a:r>
            <a:r>
              <a:rPr lang="ja-JP" altLang="en-US" dirty="0">
                <a:solidFill>
                  <a:srgbClr val="FF0000"/>
                </a:solidFill>
              </a:rPr>
              <a:t>驚嘆すべき実績</a:t>
            </a:r>
            <a:r>
              <a:rPr lang="ja-JP" altLang="en-US" dirty="0">
                <a:solidFill>
                  <a:srgbClr val="0000FF"/>
                </a:solidFill>
              </a:rPr>
              <a:t>を上げた</a:t>
            </a:r>
          </a:p>
          <a:p>
            <a:pPr>
              <a:lnSpc>
                <a:spcPct val="90000"/>
              </a:lnSpc>
            </a:pPr>
            <a:r>
              <a:rPr lang="en-US" altLang="ja-JP" dirty="0">
                <a:solidFill>
                  <a:srgbClr val="0000FF"/>
                </a:solidFill>
              </a:rPr>
              <a:t>2009</a:t>
            </a:r>
            <a:r>
              <a:rPr lang="ja-JP" altLang="en-US" dirty="0">
                <a:solidFill>
                  <a:srgbClr val="0000FF"/>
                </a:solidFill>
              </a:rPr>
              <a:t>年までに地球上のポリオの</a:t>
            </a:r>
            <a:r>
              <a:rPr lang="en-US" altLang="ja-JP" dirty="0">
                <a:solidFill>
                  <a:srgbClr val="FF0000"/>
                </a:solidFill>
              </a:rPr>
              <a:t>99%</a:t>
            </a:r>
            <a:r>
              <a:rPr lang="ja-JP" altLang="en-US" dirty="0">
                <a:solidFill>
                  <a:srgbClr val="FF0000"/>
                </a:solidFill>
              </a:rPr>
              <a:t>を撲滅</a:t>
            </a:r>
            <a:r>
              <a:rPr lang="ja-JP" altLang="en-US" dirty="0">
                <a:solidFill>
                  <a:srgbClr val="0000FF"/>
                </a:solidFill>
              </a:rPr>
              <a:t>することが出来た</a:t>
            </a:r>
          </a:p>
          <a:p>
            <a:pPr>
              <a:lnSpc>
                <a:spcPct val="90000"/>
              </a:lnSpc>
            </a:pPr>
            <a:r>
              <a:rPr lang="ja-JP" altLang="en-US" dirty="0">
                <a:solidFill>
                  <a:srgbClr val="FF0000"/>
                </a:solidFill>
              </a:rPr>
              <a:t>残るは</a:t>
            </a:r>
            <a:r>
              <a:rPr lang="en-US" altLang="ja-JP" dirty="0">
                <a:solidFill>
                  <a:srgbClr val="FF0000"/>
                </a:solidFill>
              </a:rPr>
              <a:t>1%</a:t>
            </a:r>
            <a:r>
              <a:rPr lang="ja-JP" altLang="en-US" dirty="0">
                <a:solidFill>
                  <a:srgbClr val="0000FF"/>
                </a:solidFill>
              </a:rPr>
              <a:t>　⇒　しかし　この</a:t>
            </a:r>
            <a:r>
              <a:rPr lang="en-US" altLang="ja-JP" dirty="0">
                <a:solidFill>
                  <a:srgbClr val="0000FF"/>
                </a:solidFill>
              </a:rPr>
              <a:t>1%</a:t>
            </a:r>
            <a:r>
              <a:rPr lang="ja-JP" altLang="en-US" dirty="0">
                <a:solidFill>
                  <a:srgbClr val="0000FF"/>
                </a:solidFill>
              </a:rPr>
              <a:t>の撲滅はこれまでの</a:t>
            </a:r>
            <a:r>
              <a:rPr lang="en-US" altLang="ja-JP" dirty="0">
                <a:solidFill>
                  <a:srgbClr val="0000FF"/>
                </a:solidFill>
              </a:rPr>
              <a:t>99%</a:t>
            </a:r>
            <a:r>
              <a:rPr lang="ja-JP" altLang="en-US" dirty="0">
                <a:solidFill>
                  <a:srgbClr val="0000FF"/>
                </a:solidFill>
              </a:rPr>
              <a:t>の撲滅に匹敵するほど</a:t>
            </a:r>
            <a:r>
              <a:rPr lang="ja-JP" altLang="en-US" dirty="0">
                <a:solidFill>
                  <a:srgbClr val="FF0000"/>
                </a:solidFill>
              </a:rPr>
              <a:t>困難</a:t>
            </a:r>
          </a:p>
          <a:p>
            <a:pPr>
              <a:lnSpc>
                <a:spcPct val="90000"/>
              </a:lnSpc>
              <a:buFontTx/>
              <a:buNone/>
            </a:pPr>
            <a:endParaRPr lang="en-US" altLang="ja-JP" dirty="0">
              <a:solidFill>
                <a:srgbClr val="0000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850" y="274638"/>
            <a:ext cx="8569325" cy="1785937"/>
          </a:xfrm>
        </p:spPr>
        <p:txBody>
          <a:bodyPr/>
          <a:lstStyle/>
          <a:p>
            <a:r>
              <a:rPr lang="en-US" altLang="ja-JP" sz="6000" b="1">
                <a:solidFill>
                  <a:srgbClr val="FF3300"/>
                </a:solidFill>
              </a:rPr>
              <a:t>1985</a:t>
            </a:r>
            <a:r>
              <a:rPr lang="ja-JP" altLang="en-US" sz="6000" b="1">
                <a:solidFill>
                  <a:srgbClr val="FF3300"/>
                </a:solidFill>
              </a:rPr>
              <a:t>年</a:t>
            </a:r>
            <a:r>
              <a:rPr lang="ja-JP" altLang="en-US" b="1">
                <a:solidFill>
                  <a:srgbClr val="FF3300"/>
                </a:solidFill>
              </a:rPr>
              <a:t>　</a:t>
            </a:r>
            <a:r>
              <a:rPr lang="ja-JP" altLang="en-US">
                <a:solidFill>
                  <a:srgbClr val="0000FF"/>
                </a:solidFill>
              </a:rPr>
              <a:t>ロータリー創始</a:t>
            </a:r>
            <a:r>
              <a:rPr lang="en-US" altLang="ja-JP">
                <a:solidFill>
                  <a:srgbClr val="0000FF"/>
                </a:solidFill>
              </a:rPr>
              <a:t>80</a:t>
            </a:r>
            <a:r>
              <a:rPr lang="ja-JP" altLang="en-US">
                <a:solidFill>
                  <a:srgbClr val="0000FF"/>
                </a:solidFill>
              </a:rPr>
              <a:t>周年</a:t>
            </a:r>
            <a:r>
              <a:rPr lang="ja-JP" altLang="en-US"/>
              <a:t>　</a:t>
            </a:r>
          </a:p>
        </p:txBody>
      </p:sp>
      <p:sp>
        <p:nvSpPr>
          <p:cNvPr id="5123" name="Rectangle 3"/>
          <p:cNvSpPr>
            <a:spLocks noGrp="1" noChangeArrowheads="1"/>
          </p:cNvSpPr>
          <p:nvPr>
            <p:ph type="body" idx="1"/>
          </p:nvPr>
        </p:nvSpPr>
        <p:spPr>
          <a:xfrm>
            <a:off x="468313" y="1628775"/>
            <a:ext cx="8229600" cy="4525963"/>
          </a:xfrm>
        </p:spPr>
        <p:txBody>
          <a:bodyPr>
            <a:normAutofit lnSpcReduction="10000"/>
          </a:bodyPr>
          <a:lstStyle/>
          <a:p>
            <a:pPr algn="ctr">
              <a:lnSpc>
                <a:spcPct val="90000"/>
              </a:lnSpc>
              <a:buFontTx/>
              <a:buNone/>
            </a:pPr>
            <a:endParaRPr lang="en-US" altLang="ja-JP" sz="2800">
              <a:solidFill>
                <a:srgbClr val="0000FF"/>
              </a:solidFill>
            </a:endParaRPr>
          </a:p>
          <a:p>
            <a:pPr algn="ctr">
              <a:lnSpc>
                <a:spcPct val="90000"/>
              </a:lnSpc>
              <a:buFontTx/>
              <a:buNone/>
            </a:pPr>
            <a:endParaRPr lang="en-US" altLang="ja-JP" sz="2800">
              <a:solidFill>
                <a:srgbClr val="0000FF"/>
              </a:solidFill>
            </a:endParaRPr>
          </a:p>
          <a:p>
            <a:pPr algn="ctr">
              <a:lnSpc>
                <a:spcPct val="90000"/>
              </a:lnSpc>
              <a:buFontTx/>
              <a:buNone/>
            </a:pPr>
            <a:r>
              <a:rPr lang="ja-JP" altLang="en-US" sz="4000">
                <a:solidFill>
                  <a:srgbClr val="0000FF"/>
                </a:solidFill>
              </a:rPr>
              <a:t>ユニセフの予防接種普及事業に呼応</a:t>
            </a:r>
          </a:p>
          <a:p>
            <a:pPr algn="ctr">
              <a:lnSpc>
                <a:spcPct val="90000"/>
              </a:lnSpc>
              <a:buFontTx/>
              <a:buNone/>
            </a:pPr>
            <a:endParaRPr lang="ja-JP" altLang="en-US" sz="2800">
              <a:solidFill>
                <a:srgbClr val="0000FF"/>
              </a:solidFill>
            </a:endParaRPr>
          </a:p>
          <a:p>
            <a:pPr algn="ctr">
              <a:lnSpc>
                <a:spcPct val="90000"/>
              </a:lnSpc>
              <a:buFontTx/>
              <a:buNone/>
            </a:pPr>
            <a:r>
              <a:rPr lang="en-US" altLang="ja-JP" sz="4000" b="1">
                <a:solidFill>
                  <a:srgbClr val="0000FF"/>
                </a:solidFill>
              </a:rPr>
              <a:t>RI</a:t>
            </a:r>
            <a:r>
              <a:rPr lang="ja-JP" altLang="en-US" sz="4000" b="1">
                <a:solidFill>
                  <a:srgbClr val="0000FF"/>
                </a:solidFill>
              </a:rPr>
              <a:t>：</a:t>
            </a:r>
            <a:r>
              <a:rPr lang="ja-JP" altLang="en-US" sz="4000" b="1" u="sng">
                <a:solidFill>
                  <a:srgbClr val="FF3300"/>
                </a:solidFill>
              </a:rPr>
              <a:t>ポリオ・プラス</a:t>
            </a:r>
            <a:r>
              <a:rPr lang="ja-JP" altLang="en-US" sz="4000" b="1" u="sng">
                <a:solidFill>
                  <a:srgbClr val="0000FF"/>
                </a:solidFill>
              </a:rPr>
              <a:t>計画</a:t>
            </a:r>
            <a:r>
              <a:rPr lang="ja-JP" altLang="en-US" sz="4000" b="1">
                <a:solidFill>
                  <a:srgbClr val="0000FF"/>
                </a:solidFill>
              </a:rPr>
              <a:t>発表</a:t>
            </a:r>
          </a:p>
          <a:p>
            <a:pPr algn="ctr">
              <a:lnSpc>
                <a:spcPct val="90000"/>
              </a:lnSpc>
              <a:buFontTx/>
              <a:buNone/>
            </a:pPr>
            <a:r>
              <a:rPr lang="en-US" altLang="ja-JP" sz="4000" b="1">
                <a:solidFill>
                  <a:srgbClr val="0000FF"/>
                </a:solidFill>
              </a:rPr>
              <a:t>2005</a:t>
            </a:r>
            <a:r>
              <a:rPr lang="ja-JP" altLang="en-US" sz="4000" b="1">
                <a:solidFill>
                  <a:srgbClr val="0000FF"/>
                </a:solidFill>
              </a:rPr>
              <a:t>年までに</a:t>
            </a:r>
            <a:r>
              <a:rPr lang="ja-JP" altLang="en-US" sz="4000" b="1">
                <a:solidFill>
                  <a:srgbClr val="FF3300"/>
                </a:solidFill>
              </a:rPr>
              <a:t>全世界の子ども達に</a:t>
            </a:r>
          </a:p>
          <a:p>
            <a:pPr algn="ctr">
              <a:lnSpc>
                <a:spcPct val="90000"/>
              </a:lnSpc>
              <a:buFontTx/>
              <a:buNone/>
            </a:pPr>
            <a:r>
              <a:rPr lang="ja-JP" altLang="en-US" sz="4000" b="1">
                <a:solidFill>
                  <a:srgbClr val="FF3300"/>
                </a:solidFill>
              </a:rPr>
              <a:t>ポリオ・ワクチンを</a:t>
            </a:r>
            <a:r>
              <a:rPr lang="ja-JP" altLang="en-US" sz="4000" b="1">
                <a:solidFill>
                  <a:srgbClr val="0000FF"/>
                </a:solidFill>
              </a:rPr>
              <a:t>接種しよう</a:t>
            </a:r>
            <a:r>
              <a:rPr lang="en-US" altLang="ja-JP" sz="4000" b="1">
                <a:solidFill>
                  <a:srgbClr val="0000FF"/>
                </a:solidFill>
              </a:rPr>
              <a:t>!!</a:t>
            </a:r>
          </a:p>
          <a:p>
            <a:pPr>
              <a:lnSpc>
                <a:spcPct val="90000"/>
              </a:lnSpc>
              <a:buFontTx/>
              <a:buNone/>
            </a:pPr>
            <a:endParaRPr lang="en-US" altLang="ja-JP" sz="2000">
              <a:solidFill>
                <a:srgbClr val="0000FF"/>
              </a:solidFill>
            </a:endParaRPr>
          </a:p>
          <a:p>
            <a:pPr>
              <a:lnSpc>
                <a:spcPct val="90000"/>
              </a:lnSpc>
              <a:buFontTx/>
              <a:buNone/>
            </a:pPr>
            <a:r>
              <a:rPr lang="ja-JP" altLang="en-US" sz="2800">
                <a:solidFill>
                  <a:srgbClr val="0000FF"/>
                </a:solidFill>
              </a:rPr>
              <a:t>　</a:t>
            </a:r>
            <a:endParaRPr lang="ja-JP" altLang="en-US" sz="2800"/>
          </a:p>
          <a:p>
            <a:pPr>
              <a:lnSpc>
                <a:spcPct val="90000"/>
              </a:lnSpc>
              <a:buFontTx/>
              <a:buNone/>
            </a:pPr>
            <a:endParaRPr lang="ja-JP" altLang="en-US" sz="2800"/>
          </a:p>
          <a:p>
            <a:pPr>
              <a:lnSpc>
                <a:spcPct val="90000"/>
              </a:lnSpc>
              <a:buFontTx/>
              <a:buNone/>
            </a:pPr>
            <a:endParaRPr lang="en-US" altLang="ja-JP"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ja-JP" altLang="en-US" b="1" dirty="0">
                <a:solidFill>
                  <a:srgbClr val="3333FF"/>
                </a:solidFill>
                <a:effectLst>
                  <a:outerShdw blurRad="38100" dist="38100" dir="2700000" algn="tl">
                    <a:srgbClr val="000000">
                      <a:alpha val="43137"/>
                    </a:srgbClr>
                  </a:outerShdw>
                </a:effectLst>
              </a:rPr>
              <a:t>ポリオ生ワクチンの投与</a:t>
            </a:r>
          </a:p>
        </p:txBody>
      </p:sp>
      <p:pic>
        <p:nvPicPr>
          <p:cNvPr id="62468" name="Picture 4" descr="062"/>
          <p:cNvPicPr>
            <a:picLocks noGrp="1" noChangeAspect="1" noChangeArrowheads="1"/>
          </p:cNvPicPr>
          <p:nvPr>
            <p:ph type="body" idx="1"/>
          </p:nvPr>
        </p:nvPicPr>
        <p:blipFill>
          <a:blip r:embed="rId3" cstate="print"/>
          <a:srcRect/>
          <a:stretch>
            <a:fillRect/>
          </a:stretch>
        </p:blipFill>
        <p:spPr>
          <a:xfrm>
            <a:off x="3348038" y="2276475"/>
            <a:ext cx="4648200" cy="3562350"/>
          </a:xfrm>
          <a:noFill/>
          <a:ln/>
        </p:spPr>
      </p:pic>
      <p:pic>
        <p:nvPicPr>
          <p:cNvPr id="62469" name="Picture 5" descr="polioplus"/>
          <p:cNvPicPr>
            <a:picLocks noChangeAspect="1" noChangeArrowheads="1"/>
          </p:cNvPicPr>
          <p:nvPr/>
        </p:nvPicPr>
        <p:blipFill>
          <a:blip r:embed="rId4" cstate="print"/>
          <a:srcRect/>
          <a:stretch>
            <a:fillRect/>
          </a:stretch>
        </p:blipFill>
        <p:spPr bwMode="auto">
          <a:xfrm>
            <a:off x="684213" y="2060575"/>
            <a:ext cx="2303462" cy="20161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Polio Dates 1985-2009"/>
          <p:cNvPicPr>
            <a:picLocks noChangeAspect="1" noChangeArrowheads="1"/>
          </p:cNvPicPr>
          <p:nvPr/>
        </p:nvPicPr>
        <p:blipFill>
          <a:blip r:embed="rId3" cstate="print"/>
          <a:srcRect/>
          <a:stretch>
            <a:fillRect/>
          </a:stretch>
        </p:blipFill>
        <p:spPr bwMode="auto">
          <a:xfrm>
            <a:off x="2362200" y="2819400"/>
            <a:ext cx="1371600" cy="21872575"/>
          </a:xfrm>
          <a:prstGeom prst="rect">
            <a:avLst/>
          </a:prstGeom>
          <a:noFill/>
        </p:spPr>
      </p:pic>
      <p:pic>
        <p:nvPicPr>
          <p:cNvPr id="107523" name="Picture 3" descr="PolioWorldMap1985"/>
          <p:cNvPicPr>
            <a:picLocks noChangeAspect="1" noChangeArrowheads="1"/>
          </p:cNvPicPr>
          <p:nvPr/>
        </p:nvPicPr>
        <p:blipFill>
          <a:blip r:embed="rId4" cstate="print"/>
          <a:srcRect/>
          <a:stretch>
            <a:fillRect/>
          </a:stretch>
        </p:blipFill>
        <p:spPr bwMode="auto">
          <a:xfrm>
            <a:off x="0" y="0"/>
            <a:ext cx="9140825" cy="6854825"/>
          </a:xfrm>
          <a:prstGeom prst="rect">
            <a:avLst/>
          </a:prstGeom>
          <a:noFill/>
        </p:spPr>
      </p:pic>
      <p:sp>
        <p:nvSpPr>
          <p:cNvPr id="107524" name="Rectangle 4"/>
          <p:cNvSpPr>
            <a:spLocks noChangeArrowheads="1"/>
          </p:cNvSpPr>
          <p:nvPr/>
        </p:nvSpPr>
        <p:spPr bwMode="auto">
          <a:xfrm>
            <a:off x="3067050" y="-1295400"/>
            <a:ext cx="685800" cy="1295400"/>
          </a:xfrm>
          <a:prstGeom prst="rect">
            <a:avLst/>
          </a:prstGeom>
          <a:solidFill>
            <a:schemeClr val="accent1"/>
          </a:solidFill>
          <a:ln w="9525">
            <a:solidFill>
              <a:schemeClr val="tx1"/>
            </a:solidFill>
            <a:miter lim="800000"/>
            <a:headEnd/>
            <a:tailEnd/>
          </a:ln>
          <a:effectLst/>
        </p:spPr>
        <p:txBody>
          <a:bodyPr wrap="none" anchor="ctr"/>
          <a:lstStyle/>
          <a:p>
            <a:endParaRPr lang="ja-JP" altLang="en-US"/>
          </a:p>
        </p:txBody>
      </p:sp>
      <p:pic>
        <p:nvPicPr>
          <p:cNvPr id="107525" name="Picture 5" descr="PolioWorldMap2009"/>
          <p:cNvPicPr>
            <a:picLocks noChangeAspect="1" noChangeArrowheads="1"/>
          </p:cNvPicPr>
          <p:nvPr/>
        </p:nvPicPr>
        <p:blipFill>
          <a:blip r:embed="rId5" cstate="print"/>
          <a:srcRect/>
          <a:stretch>
            <a:fillRect/>
          </a:stretch>
        </p:blipFill>
        <p:spPr bwMode="auto">
          <a:xfrm>
            <a:off x="0" y="0"/>
            <a:ext cx="9167813" cy="6873875"/>
          </a:xfrm>
          <a:prstGeom prst="rect">
            <a:avLst/>
          </a:prstGeom>
          <a:noFill/>
        </p:spPr>
      </p:pic>
      <p:sp>
        <p:nvSpPr>
          <p:cNvPr id="107526" name="Text Box 6"/>
          <p:cNvSpPr txBox="1">
            <a:spLocks noChangeArrowheads="1"/>
          </p:cNvSpPr>
          <p:nvPr/>
        </p:nvSpPr>
        <p:spPr bwMode="auto">
          <a:xfrm>
            <a:off x="381000" y="457200"/>
            <a:ext cx="8458200" cy="701675"/>
          </a:xfrm>
          <a:prstGeom prst="rect">
            <a:avLst/>
          </a:prstGeom>
          <a:solidFill>
            <a:schemeClr val="tx1"/>
          </a:solidFill>
          <a:ln w="9525">
            <a:noFill/>
            <a:miter lim="800000"/>
            <a:headEnd/>
            <a:tailEnd/>
          </a:ln>
          <a:effectLst/>
        </p:spPr>
        <p:txBody>
          <a:bodyPr>
            <a:spAutoFit/>
          </a:bodyPr>
          <a:lstStyle/>
          <a:p>
            <a:pPr algn="ctr">
              <a:spcBef>
                <a:spcPct val="50000"/>
              </a:spcBef>
            </a:pPr>
            <a:r>
              <a:rPr kumimoji="0" lang="ja-JP" altLang="en-US" sz="4000">
                <a:solidFill>
                  <a:srgbClr val="9B8269"/>
                </a:solidFill>
              </a:rPr>
              <a:t>ポリオ撲滅の進展</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1.79191E-6 L 0.00209 -2.19214 " pathEditMode="relative" rAng="0" ptsTypes="AA">
                                      <p:cBhvr>
                                        <p:cTn id="6" dur="7000" fill="hold"/>
                                        <p:tgtEl>
                                          <p:spTgt spid="107522"/>
                                        </p:tgtEl>
                                        <p:attrNameLst>
                                          <p:attrName>ppt_x</p:attrName>
                                          <p:attrName>ppt_y</p:attrName>
                                        </p:attrNameLst>
                                      </p:cBhvr>
                                      <p:rCtr x="1" y="-1096"/>
                                    </p:animMotion>
                                  </p:childTnLst>
                                </p:cTn>
                              </p:par>
                              <p:par>
                                <p:cTn id="7" presetID="10" presetClass="entr" presetSubtype="0" fill="hold" nodeType="withEffect">
                                  <p:stCondLst>
                                    <p:cond delay="1000"/>
                                  </p:stCondLst>
                                  <p:childTnLst>
                                    <p:set>
                                      <p:cBhvr>
                                        <p:cTn id="8" dur="1" fill="hold">
                                          <p:stCondLst>
                                            <p:cond delay="0"/>
                                          </p:stCondLst>
                                        </p:cTn>
                                        <p:tgtEl>
                                          <p:spTgt spid="107525"/>
                                        </p:tgtEl>
                                        <p:attrNameLst>
                                          <p:attrName>style.visibility</p:attrName>
                                        </p:attrNameLst>
                                      </p:cBhvr>
                                      <p:to>
                                        <p:strVal val="visible"/>
                                      </p:to>
                                    </p:set>
                                    <p:animEffect transition="in" filter="fade">
                                      <p:cBhvr>
                                        <p:cTn id="9" dur="6000"/>
                                        <p:tgtEl>
                                          <p:spTgt spid="10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Global Polio Eradication Initiative Logo">
            <a:hlinkClick r:id="rId3" tgtFrame="&quot;_blank&quot;"/>
          </p:cNvPr>
          <p:cNvPicPr>
            <a:picLocks noGrp="1"/>
          </p:cNvPicPr>
          <p:nvPr>
            <p:ph idx="1"/>
          </p:nvPr>
        </p:nvPicPr>
        <p:blipFill>
          <a:blip r:embed="rId4" cstate="print"/>
          <a:srcRect/>
          <a:stretch>
            <a:fillRect/>
          </a:stretch>
        </p:blipFill>
        <p:spPr bwMode="auto">
          <a:xfrm>
            <a:off x="1763688" y="2132856"/>
            <a:ext cx="5112567" cy="1872208"/>
          </a:xfrm>
          <a:prstGeom prst="rect">
            <a:avLst/>
          </a:prstGeom>
          <a:noFill/>
          <a:ln w="9525">
            <a:noFill/>
            <a:miter lim="800000"/>
            <a:headEnd/>
            <a:tailEnd/>
          </a:ln>
        </p:spPr>
      </p:pic>
      <p:sp>
        <p:nvSpPr>
          <p:cNvPr id="5" name="正方形/長方形 4"/>
          <p:cNvSpPr/>
          <p:nvPr/>
        </p:nvSpPr>
        <p:spPr>
          <a:xfrm>
            <a:off x="899592" y="4653136"/>
            <a:ext cx="7344816" cy="830997"/>
          </a:xfrm>
          <a:prstGeom prst="rect">
            <a:avLst/>
          </a:prstGeom>
        </p:spPr>
        <p:txBody>
          <a:bodyPr wrap="square">
            <a:spAutoFit/>
          </a:bodyPr>
          <a:lstStyle/>
          <a:p>
            <a:pPr algn="ctr"/>
            <a:r>
              <a:rPr lang="ja-JP" altLang="ja-JP" sz="4800" b="1" dirty="0">
                <a:solidFill>
                  <a:srgbClr val="3333FF"/>
                </a:solidFill>
              </a:rPr>
              <a:t>世界ポリオ撲滅推進</a:t>
            </a:r>
            <a:r>
              <a:rPr lang="ja-JP" altLang="en-US" sz="4800" b="1" dirty="0">
                <a:solidFill>
                  <a:srgbClr val="3333FF"/>
                </a:solidFill>
              </a:rPr>
              <a:t>活動</a:t>
            </a:r>
          </a:p>
        </p:txBody>
      </p:sp>
      <p:sp>
        <p:nvSpPr>
          <p:cNvPr id="6" name="正方形/長方形 5"/>
          <p:cNvSpPr/>
          <p:nvPr/>
        </p:nvSpPr>
        <p:spPr>
          <a:xfrm>
            <a:off x="611560" y="404664"/>
            <a:ext cx="748883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800" b="1" dirty="0">
                <a:solidFill>
                  <a:srgbClr val="FF0000"/>
                </a:solidFill>
                <a:effectLst>
                  <a:outerShdw blurRad="38100" dist="38100" dir="2700000" algn="tl">
                    <a:srgbClr val="000000">
                      <a:alpha val="43137"/>
                    </a:srgbClr>
                  </a:outerShdw>
                </a:effectLst>
              </a:rPr>
              <a:t>1988</a:t>
            </a:r>
            <a:r>
              <a:rPr kumimoji="1" lang="ja-JP" altLang="en-US" sz="8800" b="1" dirty="0">
                <a:solidFill>
                  <a:srgbClr val="FF0000"/>
                </a:solidFill>
                <a:effectLst>
                  <a:outerShdw blurRad="38100" dist="38100" dir="2700000" algn="tl">
                    <a:srgbClr val="000000">
                      <a:alpha val="43137"/>
                    </a:srgbClr>
                  </a:outerShdw>
                </a:effectLst>
              </a:rPr>
              <a:t>～</a:t>
            </a:r>
            <a:r>
              <a:rPr kumimoji="1" lang="en-US" altLang="ja-JP" sz="8800" b="1" dirty="0">
                <a:solidFill>
                  <a:srgbClr val="FF0000"/>
                </a:solidFill>
                <a:effectLst>
                  <a:outerShdw blurRad="38100" dist="38100" dir="2700000" algn="tl">
                    <a:srgbClr val="000000">
                      <a:alpha val="43137"/>
                    </a:srgbClr>
                  </a:outerShdw>
                </a:effectLst>
              </a:rPr>
              <a:t>G P E I</a:t>
            </a:r>
            <a:endParaRPr kumimoji="1" lang="ja-JP" altLang="en-US" sz="88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Partners-6"/>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05475" name="Text Box 3"/>
          <p:cNvSpPr txBox="1">
            <a:spLocks noChangeArrowheads="1"/>
          </p:cNvSpPr>
          <p:nvPr/>
        </p:nvSpPr>
        <p:spPr bwMode="auto">
          <a:xfrm>
            <a:off x="457200" y="2667000"/>
            <a:ext cx="8382000" cy="2195513"/>
          </a:xfrm>
          <a:prstGeom prst="rect">
            <a:avLst/>
          </a:prstGeom>
          <a:solidFill>
            <a:schemeClr val="bg1"/>
          </a:solidFill>
          <a:ln w="9525">
            <a:noFill/>
            <a:miter lim="800000"/>
            <a:headEnd/>
            <a:tailEnd/>
          </a:ln>
          <a:effectLst/>
        </p:spPr>
        <p:txBody>
          <a:bodyPr>
            <a:spAutoFit/>
          </a:bodyPr>
          <a:lstStyle/>
          <a:p>
            <a:pPr algn="ctr">
              <a:spcBef>
                <a:spcPct val="50000"/>
              </a:spcBef>
            </a:pPr>
            <a:endParaRPr kumimoji="0" lang="en-US" altLang="ja-JP" sz="1200">
              <a:solidFill>
                <a:srgbClr val="0060C0"/>
              </a:solidFill>
            </a:endParaRPr>
          </a:p>
          <a:p>
            <a:pPr algn="ctr">
              <a:spcBef>
                <a:spcPct val="50000"/>
              </a:spcBef>
            </a:pPr>
            <a:r>
              <a:rPr kumimoji="0" lang="ja-JP" altLang="en-US" sz="6000">
                <a:solidFill>
                  <a:srgbClr val="0060C0"/>
                </a:solidFill>
              </a:rPr>
              <a:t>世界各国の政府</a:t>
            </a:r>
          </a:p>
          <a:p>
            <a:pPr>
              <a:spcBef>
                <a:spcPct val="50000"/>
              </a:spcBef>
            </a:pPr>
            <a:endParaRPr kumimoji="0" lang="ja-JP" altLang="en-US" sz="1200">
              <a:solidFill>
                <a:srgbClr val="0060C0"/>
              </a:solidFill>
            </a:endParaRPr>
          </a:p>
          <a:p>
            <a:pPr>
              <a:spcBef>
                <a:spcPct val="50000"/>
              </a:spcBef>
            </a:pPr>
            <a:endParaRPr kumimoji="0" lang="en-US" altLang="ja-JP" sz="1200">
              <a:solidFill>
                <a:srgbClr val="0060C0"/>
              </a:solidFill>
            </a:endParaRPr>
          </a:p>
        </p:txBody>
      </p:sp>
      <p:sp>
        <p:nvSpPr>
          <p:cNvPr id="105476" name="Text Box 4"/>
          <p:cNvSpPr txBox="1">
            <a:spLocks noChangeArrowheads="1"/>
          </p:cNvSpPr>
          <p:nvPr/>
        </p:nvSpPr>
        <p:spPr bwMode="auto">
          <a:xfrm>
            <a:off x="3886200" y="6019800"/>
            <a:ext cx="4800600" cy="366713"/>
          </a:xfrm>
          <a:prstGeom prst="rect">
            <a:avLst/>
          </a:prstGeom>
          <a:noFill/>
          <a:ln w="9525">
            <a:noFill/>
            <a:miter lim="800000"/>
            <a:headEnd/>
            <a:tailEnd/>
          </a:ln>
          <a:effectLst/>
        </p:spPr>
        <p:txBody>
          <a:bodyPr>
            <a:spAutoFit/>
          </a:bodyPr>
          <a:lstStyle/>
          <a:p>
            <a:pPr>
              <a:spcBef>
                <a:spcPct val="50000"/>
              </a:spcBef>
            </a:pPr>
            <a:r>
              <a:rPr kumimoji="0" lang="ja-JP" altLang="en-US" b="1">
                <a:solidFill>
                  <a:srgbClr val="B3110D"/>
                </a:solidFill>
              </a:rPr>
              <a:t>ビル・アンド・メリンダ・ゲイツ財団</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Chan-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5715" name="Text Box 3"/>
          <p:cNvSpPr txBox="1">
            <a:spLocks noChangeArrowheads="1"/>
          </p:cNvSpPr>
          <p:nvPr/>
        </p:nvSpPr>
        <p:spPr bwMode="auto">
          <a:xfrm>
            <a:off x="4876800" y="2133600"/>
            <a:ext cx="4038600" cy="2514600"/>
          </a:xfrm>
          <a:prstGeom prst="rect">
            <a:avLst/>
          </a:prstGeom>
          <a:noFill/>
          <a:ln w="9525">
            <a:noFill/>
            <a:miter lim="800000"/>
            <a:headEnd/>
            <a:tailEnd/>
          </a:ln>
          <a:effectLst/>
        </p:spPr>
        <p:txBody>
          <a:bodyPr lIns="91431" tIns="45716" rIns="91431" bIns="45716"/>
          <a:lstStyle/>
          <a:p>
            <a:pPr algn="ctr">
              <a:lnSpc>
                <a:spcPct val="90000"/>
              </a:lnSpc>
            </a:pPr>
            <a:r>
              <a:rPr kumimoji="0" lang="ja-JP" altLang="en-GB" sz="4000">
                <a:solidFill>
                  <a:srgbClr val="E39C39"/>
                </a:solidFill>
              </a:rPr>
              <a:t>「ポリオの撲滅を</a:t>
            </a:r>
            <a:r>
              <a:rPr kumimoji="0" lang="en-GB" altLang="ja-JP" sz="4000">
                <a:solidFill>
                  <a:srgbClr val="E39C39"/>
                </a:solidFill>
              </a:rPr>
              <a:t>WHO</a:t>
            </a:r>
            <a:r>
              <a:rPr kumimoji="0" lang="ja-JP" altLang="en-GB" sz="4000">
                <a:solidFill>
                  <a:srgbClr val="E39C39"/>
                </a:solidFill>
              </a:rPr>
              <a:t>の最優先</a:t>
            </a:r>
            <a:br>
              <a:rPr kumimoji="0" lang="ja-JP" altLang="en-GB" sz="4000">
                <a:solidFill>
                  <a:srgbClr val="E39C39"/>
                </a:solidFill>
              </a:rPr>
            </a:br>
            <a:r>
              <a:rPr kumimoji="0" lang="ja-JP" altLang="en-GB" sz="4000">
                <a:solidFill>
                  <a:srgbClr val="E39C39"/>
                </a:solidFill>
              </a:rPr>
              <a:t>活動とします」</a:t>
            </a:r>
            <a:endParaRPr kumimoji="0" lang="en-GB" sz="4000">
              <a:solidFill>
                <a:srgbClr val="E39C39"/>
              </a:solidFill>
            </a:endParaRPr>
          </a:p>
        </p:txBody>
      </p:sp>
      <p:sp>
        <p:nvSpPr>
          <p:cNvPr id="115716" name="Text Box 4"/>
          <p:cNvSpPr txBox="1">
            <a:spLocks noChangeArrowheads="1"/>
          </p:cNvSpPr>
          <p:nvPr/>
        </p:nvSpPr>
        <p:spPr bwMode="auto">
          <a:xfrm>
            <a:off x="3706813" y="5461000"/>
            <a:ext cx="5437187" cy="1255720"/>
          </a:xfrm>
          <a:prstGeom prst="rect">
            <a:avLst/>
          </a:prstGeom>
          <a:noFill/>
          <a:ln w="9525">
            <a:noFill/>
            <a:miter lim="800000"/>
            <a:headEnd/>
            <a:tailEnd/>
          </a:ln>
          <a:effectLst/>
        </p:spPr>
        <p:txBody>
          <a:bodyPr lIns="91431" tIns="45716" rIns="91431" bIns="45716">
            <a:spAutoFit/>
          </a:bodyPr>
          <a:lstStyle/>
          <a:p>
            <a:pPr marL="342900" indent="-342900" algn="r">
              <a:lnSpc>
                <a:spcPct val="90000"/>
              </a:lnSpc>
            </a:pPr>
            <a:r>
              <a:rPr kumimoji="0" lang="en-GB" sz="2800" b="1" dirty="0">
                <a:solidFill>
                  <a:srgbClr val="6C9AD2"/>
                </a:solidFill>
                <a:cs typeface="Arial" charset="0"/>
              </a:rPr>
              <a:t>	</a:t>
            </a:r>
            <a:r>
              <a:rPr kumimoji="0" lang="ja-JP" altLang="en-GB" sz="2800" dirty="0">
                <a:solidFill>
                  <a:srgbClr val="6C9AD2"/>
                </a:solidFill>
              </a:rPr>
              <a:t>マーガレット・チャン事務局長</a:t>
            </a:r>
            <a:endParaRPr kumimoji="0" lang="en-GB" sz="2800" dirty="0">
              <a:solidFill>
                <a:srgbClr val="6C9AD2"/>
              </a:solidFill>
              <a:cs typeface="Arial" charset="0"/>
            </a:endParaRPr>
          </a:p>
          <a:p>
            <a:pPr marL="342900" indent="-342900" algn="r">
              <a:lnSpc>
                <a:spcPct val="90000"/>
              </a:lnSpc>
            </a:pPr>
            <a:r>
              <a:rPr kumimoji="0" lang="en-GB" sz="2800" dirty="0">
                <a:solidFill>
                  <a:srgbClr val="6C9AD2"/>
                </a:solidFill>
                <a:cs typeface="Arial" charset="0"/>
              </a:rPr>
              <a:t>	</a:t>
            </a:r>
            <a:r>
              <a:rPr kumimoji="0" lang="ja-JP" altLang="en-US" sz="2800" dirty="0">
                <a:solidFill>
                  <a:srgbClr val="6C9AD2"/>
                </a:solidFill>
                <a:cs typeface="Arial" charset="0"/>
              </a:rPr>
              <a:t>ロサンゼルス</a:t>
            </a:r>
            <a:r>
              <a:rPr kumimoji="0" lang="en-GB" altLang="ja-JP" sz="2800" dirty="0">
                <a:solidFill>
                  <a:srgbClr val="6C9AD2"/>
                </a:solidFill>
              </a:rPr>
              <a:t>RI</a:t>
            </a:r>
            <a:r>
              <a:rPr kumimoji="0" lang="ja-JP" altLang="en-GB" sz="2800" dirty="0">
                <a:solidFill>
                  <a:srgbClr val="6C9AD2"/>
                </a:solidFill>
              </a:rPr>
              <a:t>国際大会にて</a:t>
            </a:r>
            <a:endParaRPr kumimoji="0" lang="en-GB" sz="2800" dirty="0">
              <a:solidFill>
                <a:srgbClr val="6C9AD2"/>
              </a:solidFill>
              <a:cs typeface="Arial" charset="0"/>
            </a:endParaRPr>
          </a:p>
          <a:p>
            <a:pPr marL="342900" indent="-342900" algn="r">
              <a:lnSpc>
                <a:spcPct val="90000"/>
              </a:lnSpc>
            </a:pPr>
            <a:r>
              <a:rPr kumimoji="0" lang="en-GB" sz="2800" dirty="0">
                <a:solidFill>
                  <a:srgbClr val="6C9AD2"/>
                </a:solidFill>
                <a:cs typeface="Arial" charset="0"/>
              </a:rPr>
              <a:t>	 </a:t>
            </a:r>
            <a:r>
              <a:rPr kumimoji="0" lang="ja-JP" altLang="en-GB" sz="2800" dirty="0">
                <a:solidFill>
                  <a:srgbClr val="6C9AD2"/>
                </a:solidFill>
              </a:rPr>
              <a:t>（</a:t>
            </a:r>
            <a:r>
              <a:rPr kumimoji="0" lang="en-GB" altLang="ja-JP" sz="2800" dirty="0">
                <a:solidFill>
                  <a:srgbClr val="6C9AD2"/>
                </a:solidFill>
              </a:rPr>
              <a:t>2008</a:t>
            </a:r>
            <a:r>
              <a:rPr kumimoji="0" lang="ja-JP" altLang="en-GB" sz="2800" dirty="0">
                <a:solidFill>
                  <a:srgbClr val="6C9AD2"/>
                </a:solidFill>
              </a:rPr>
              <a:t>年</a:t>
            </a:r>
            <a:r>
              <a:rPr kumimoji="0" lang="en-GB" altLang="ja-JP" sz="2800" dirty="0">
                <a:solidFill>
                  <a:srgbClr val="6C9AD2"/>
                </a:solidFill>
              </a:rPr>
              <a:t>6</a:t>
            </a:r>
            <a:r>
              <a:rPr kumimoji="0" lang="ja-JP" altLang="en-GB" sz="2800" dirty="0">
                <a:solidFill>
                  <a:srgbClr val="6C9AD2"/>
                </a:solidFill>
              </a:rPr>
              <a:t>月</a:t>
            </a:r>
            <a:r>
              <a:rPr kumimoji="0" lang="en-GB" altLang="ja-JP" sz="2800" dirty="0">
                <a:solidFill>
                  <a:srgbClr val="6C9AD2"/>
                </a:solidFill>
              </a:rPr>
              <a:t>17</a:t>
            </a:r>
            <a:r>
              <a:rPr kumimoji="0" lang="ja-JP" altLang="en-GB" sz="2800" dirty="0">
                <a:solidFill>
                  <a:srgbClr val="6C9AD2"/>
                </a:solidFill>
              </a:rPr>
              <a:t>日）</a:t>
            </a:r>
            <a:endParaRPr kumimoji="0" lang="en-GB" sz="2800" dirty="0">
              <a:solidFill>
                <a:srgbClr val="6C9AD2"/>
              </a:solidFill>
            </a:endParaRPr>
          </a:p>
        </p:txBody>
      </p:sp>
      <p:sp>
        <p:nvSpPr>
          <p:cNvPr id="115717" name="Rectangle 5"/>
          <p:cNvSpPr>
            <a:spLocks noGrp="1" noChangeArrowheads="1"/>
          </p:cNvSpPr>
          <p:nvPr>
            <p:ph type="title"/>
          </p:nvPr>
        </p:nvSpPr>
        <p:spPr>
          <a:xfrm>
            <a:off x="1600200" y="381000"/>
            <a:ext cx="7543800" cy="990600"/>
          </a:xfrm>
          <a:noFill/>
          <a:ln/>
        </p:spPr>
        <p:txBody>
          <a:bodyPr>
            <a:normAutofit fontScale="90000"/>
          </a:bodyPr>
          <a:lstStyle/>
          <a:p>
            <a:pPr>
              <a:lnSpc>
                <a:spcPct val="85000"/>
              </a:lnSpc>
            </a:pPr>
            <a:r>
              <a:rPr lang="ja-JP" altLang="en-GB" sz="4000">
                <a:solidFill>
                  <a:srgbClr val="6C9AD2"/>
                </a:solidFill>
              </a:rPr>
              <a:t>新たな取り組み</a:t>
            </a:r>
            <a:br>
              <a:rPr lang="ja-JP" altLang="en-GB" sz="4000">
                <a:solidFill>
                  <a:srgbClr val="6C9AD2"/>
                </a:solidFill>
              </a:rPr>
            </a:br>
            <a:r>
              <a:rPr lang="ja-JP" altLang="en-GB" sz="4000">
                <a:solidFill>
                  <a:srgbClr val="6C9AD2"/>
                </a:solidFill>
              </a:rPr>
              <a:t>世界保健機関の事務局長</a:t>
            </a:r>
            <a:endParaRPr lang="ja-JP" altLang="en-US" sz="4000">
              <a:solidFill>
                <a:srgbClr val="6C9AD2"/>
              </a:solidFill>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b="1" dirty="0">
                <a:solidFill>
                  <a:srgbClr val="3333FF"/>
                </a:solidFill>
                <a:effectLst>
                  <a:outerShdw blurRad="38100" dist="38100" dir="2700000" algn="tl">
                    <a:srgbClr val="000000">
                      <a:alpha val="43137"/>
                    </a:srgbClr>
                  </a:outerShdw>
                </a:effectLst>
              </a:rPr>
              <a:t>日本政府も協力</a:t>
            </a:r>
          </a:p>
        </p:txBody>
      </p:sp>
      <p:sp>
        <p:nvSpPr>
          <p:cNvPr id="3" name="コンテンツ プレースホルダ 2"/>
          <p:cNvSpPr>
            <a:spLocks noGrp="1"/>
          </p:cNvSpPr>
          <p:nvPr>
            <p:ph idx="1"/>
          </p:nvPr>
        </p:nvSpPr>
        <p:spPr>
          <a:xfrm>
            <a:off x="0" y="1412776"/>
            <a:ext cx="8964488" cy="5445224"/>
          </a:xfrm>
        </p:spPr>
        <p:txBody>
          <a:bodyPr>
            <a:normAutofit/>
          </a:bodyPr>
          <a:lstStyle/>
          <a:p>
            <a:r>
              <a:rPr kumimoji="1" lang="en-US" altLang="ja-JP" sz="4000" dirty="0">
                <a:solidFill>
                  <a:srgbClr val="3333FF"/>
                </a:solidFill>
              </a:rPr>
              <a:t>2012</a:t>
            </a:r>
            <a:r>
              <a:rPr kumimoji="1" lang="ja-JP" altLang="en-US" sz="4000" dirty="0">
                <a:solidFill>
                  <a:srgbClr val="3333FF"/>
                </a:solidFill>
              </a:rPr>
              <a:t>年</a:t>
            </a:r>
            <a:r>
              <a:rPr lang="en-US" altLang="ja-JP" sz="4000" dirty="0">
                <a:solidFill>
                  <a:srgbClr val="3333FF"/>
                </a:solidFill>
              </a:rPr>
              <a:t>5</a:t>
            </a:r>
            <a:r>
              <a:rPr kumimoji="1" lang="ja-JP" altLang="en-US" sz="4000" dirty="0">
                <a:solidFill>
                  <a:srgbClr val="3333FF"/>
                </a:solidFill>
              </a:rPr>
              <a:t>月</a:t>
            </a:r>
            <a:r>
              <a:rPr lang="en-US" altLang="ja-JP" sz="4000" dirty="0">
                <a:solidFill>
                  <a:srgbClr val="3333FF"/>
                </a:solidFill>
              </a:rPr>
              <a:t>30</a:t>
            </a:r>
            <a:r>
              <a:rPr kumimoji="1" lang="ja-JP" altLang="en-US" sz="4000" dirty="0">
                <a:solidFill>
                  <a:srgbClr val="3333FF"/>
                </a:solidFill>
              </a:rPr>
              <a:t>日　</a:t>
            </a:r>
            <a:r>
              <a:rPr kumimoji="1" lang="ja-JP" altLang="en-US" sz="4000" dirty="0">
                <a:solidFill>
                  <a:srgbClr val="FF0000"/>
                </a:solidFill>
              </a:rPr>
              <a:t>田中作次</a:t>
            </a:r>
            <a:r>
              <a:rPr kumimoji="1" lang="en-US" altLang="ja-JP" sz="4000" dirty="0">
                <a:solidFill>
                  <a:srgbClr val="FF0000"/>
                </a:solidFill>
              </a:rPr>
              <a:t>RI</a:t>
            </a:r>
            <a:r>
              <a:rPr kumimoji="1" lang="ja-JP" altLang="en-US" sz="4000" dirty="0">
                <a:solidFill>
                  <a:srgbClr val="FF0000"/>
                </a:solidFill>
              </a:rPr>
              <a:t>会長</a:t>
            </a:r>
            <a:r>
              <a:rPr kumimoji="1" lang="ja-JP" altLang="en-US" sz="4000" dirty="0">
                <a:solidFill>
                  <a:srgbClr val="3333FF"/>
                </a:solidFill>
              </a:rPr>
              <a:t>　</a:t>
            </a:r>
          </a:p>
          <a:p>
            <a:pPr>
              <a:buNone/>
            </a:pPr>
            <a:r>
              <a:rPr lang="ja-JP" altLang="en-US" sz="4000" dirty="0">
                <a:solidFill>
                  <a:srgbClr val="3333FF"/>
                </a:solidFill>
              </a:rPr>
              <a:t>　</a:t>
            </a:r>
            <a:r>
              <a:rPr kumimoji="1" lang="ja-JP" altLang="en-US" sz="4000" dirty="0">
                <a:solidFill>
                  <a:srgbClr val="3333FF"/>
                </a:solidFill>
              </a:rPr>
              <a:t>野田総理を表敬訪問</a:t>
            </a:r>
          </a:p>
          <a:p>
            <a:pPr>
              <a:buNone/>
            </a:pPr>
            <a:endParaRPr kumimoji="1" lang="ja-JP" altLang="en-US" sz="4000" dirty="0">
              <a:solidFill>
                <a:srgbClr val="3333FF"/>
              </a:solidFill>
            </a:endParaRPr>
          </a:p>
          <a:p>
            <a:r>
              <a:rPr lang="ja-JP" altLang="en-US" sz="4000" dirty="0">
                <a:solidFill>
                  <a:srgbClr val="3333FF"/>
                </a:solidFill>
              </a:rPr>
              <a:t>日本の</a:t>
            </a:r>
            <a:r>
              <a:rPr lang="en-US" altLang="ja-JP" sz="4000" dirty="0">
                <a:solidFill>
                  <a:srgbClr val="3333FF"/>
                </a:solidFill>
              </a:rPr>
              <a:t>2012</a:t>
            </a:r>
            <a:r>
              <a:rPr lang="ja-JP" altLang="en-US" sz="4000" dirty="0">
                <a:solidFill>
                  <a:srgbClr val="3333FF"/>
                </a:solidFill>
              </a:rPr>
              <a:t>年までの寄付額　</a:t>
            </a:r>
          </a:p>
          <a:p>
            <a:pPr>
              <a:buNone/>
            </a:pPr>
            <a:r>
              <a:rPr lang="ja-JP" altLang="en-US" sz="4000" dirty="0">
                <a:solidFill>
                  <a:srgbClr val="3333FF"/>
                </a:solidFill>
              </a:rPr>
              <a:t>　　　　　　　　　　　　　</a:t>
            </a:r>
            <a:r>
              <a:rPr lang="ja-JP" altLang="en-US" sz="4000" dirty="0">
                <a:solidFill>
                  <a:srgbClr val="FF0000"/>
                </a:solidFill>
              </a:rPr>
              <a:t>⇒　</a:t>
            </a:r>
            <a:r>
              <a:rPr lang="en-US" altLang="ja-JP" sz="4000" dirty="0">
                <a:solidFill>
                  <a:srgbClr val="FF0000"/>
                </a:solidFill>
              </a:rPr>
              <a:t>4</a:t>
            </a:r>
            <a:r>
              <a:rPr lang="ja-JP" altLang="en-US" sz="4000" dirty="0">
                <a:solidFill>
                  <a:srgbClr val="FF0000"/>
                </a:solidFill>
              </a:rPr>
              <a:t>億</a:t>
            </a:r>
            <a:r>
              <a:rPr lang="en-US" altLang="ja-JP" sz="4000" dirty="0">
                <a:solidFill>
                  <a:srgbClr val="FF0000"/>
                </a:solidFill>
              </a:rPr>
              <a:t>4510</a:t>
            </a:r>
            <a:r>
              <a:rPr lang="ja-JP" altLang="en-US" sz="4000" dirty="0">
                <a:solidFill>
                  <a:srgbClr val="FF0000"/>
                </a:solidFill>
              </a:rPr>
              <a:t>万ドル</a:t>
            </a:r>
          </a:p>
          <a:p>
            <a:r>
              <a:rPr kumimoji="1" lang="en-US" altLang="ja-JP" sz="4000" dirty="0">
                <a:solidFill>
                  <a:srgbClr val="3333FF"/>
                </a:solidFill>
              </a:rPr>
              <a:t>GPEI</a:t>
            </a:r>
            <a:r>
              <a:rPr kumimoji="1" lang="ja-JP" altLang="en-US" sz="4000" dirty="0" err="1">
                <a:solidFill>
                  <a:srgbClr val="3333FF"/>
                </a:solidFill>
              </a:rPr>
              <a:t>に寄</a:t>
            </a:r>
            <a:r>
              <a:rPr kumimoji="1" lang="ja-JP" altLang="en-US" sz="4000" dirty="0">
                <a:solidFill>
                  <a:srgbClr val="3333FF"/>
                </a:solidFill>
              </a:rPr>
              <a:t>付している公的機関としては</a:t>
            </a:r>
            <a:r>
              <a:rPr kumimoji="1" lang="ja-JP" altLang="en-US" sz="4000" dirty="0">
                <a:solidFill>
                  <a:srgbClr val="FF0000"/>
                </a:solidFill>
              </a:rPr>
              <a:t>世界で</a:t>
            </a:r>
            <a:r>
              <a:rPr lang="en-US" altLang="ja-JP" sz="4000" dirty="0">
                <a:solidFill>
                  <a:srgbClr val="FF0000"/>
                </a:solidFill>
              </a:rPr>
              <a:t>3</a:t>
            </a:r>
            <a:r>
              <a:rPr lang="ja-JP" altLang="en-US" sz="4000" dirty="0">
                <a:solidFill>
                  <a:srgbClr val="FF0000"/>
                </a:solidFill>
              </a:rPr>
              <a:t>番目</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68313" y="476251"/>
            <a:ext cx="8218487" cy="1080542"/>
          </a:xfrm>
          <a:solidFill>
            <a:srgbClr val="0000FF"/>
          </a:solidFill>
          <a:ln>
            <a:solidFill>
              <a:schemeClr val="bg1"/>
            </a:solidFill>
          </a:ln>
        </p:spPr>
        <p:txBody>
          <a:bodyPr>
            <a:normAutofit fontScale="90000"/>
          </a:bodyPr>
          <a:lstStyle/>
          <a:p>
            <a:r>
              <a:rPr lang="ja-JP" altLang="en-US" sz="7200">
                <a:solidFill>
                  <a:schemeClr val="bg1"/>
                </a:solidFill>
              </a:rPr>
              <a:t>ロータリアンの寄付</a:t>
            </a:r>
          </a:p>
        </p:txBody>
      </p:sp>
      <p:sp>
        <p:nvSpPr>
          <p:cNvPr id="125955" name="Rectangle 3"/>
          <p:cNvSpPr>
            <a:spLocks noGrp="1" noChangeArrowheads="1"/>
          </p:cNvSpPr>
          <p:nvPr>
            <p:ph type="body" idx="1"/>
          </p:nvPr>
        </p:nvSpPr>
        <p:spPr>
          <a:xfrm>
            <a:off x="0" y="1772816"/>
            <a:ext cx="9144000" cy="4353347"/>
          </a:xfrm>
        </p:spPr>
        <p:txBody>
          <a:bodyPr/>
          <a:lstStyle/>
          <a:p>
            <a:pPr algn="ctr">
              <a:buFontTx/>
              <a:buNone/>
            </a:pPr>
            <a:endParaRPr lang="en-US" altLang="ja-JP" sz="1200" b="1" dirty="0">
              <a:solidFill>
                <a:srgbClr val="FF3300"/>
              </a:solidFill>
            </a:endParaRPr>
          </a:p>
          <a:p>
            <a:pPr algn="ctr">
              <a:buFontTx/>
              <a:buNone/>
            </a:pPr>
            <a:r>
              <a:rPr lang="en-US" altLang="ja-JP" sz="5400" b="1" dirty="0">
                <a:solidFill>
                  <a:srgbClr val="FF3300"/>
                </a:solidFill>
              </a:rPr>
              <a:t>1989</a:t>
            </a:r>
            <a:r>
              <a:rPr lang="ja-JP" altLang="en-US" sz="5400" b="1" dirty="0">
                <a:solidFill>
                  <a:srgbClr val="FF3300"/>
                </a:solidFill>
              </a:rPr>
              <a:t>年　</a:t>
            </a:r>
            <a:r>
              <a:rPr lang="en-US" altLang="ja-JP" sz="5400" dirty="0">
                <a:solidFill>
                  <a:srgbClr val="0000FF"/>
                </a:solidFill>
              </a:rPr>
              <a:t>6</a:t>
            </a:r>
            <a:r>
              <a:rPr lang="ja-JP" altLang="en-US" sz="5400" dirty="0">
                <a:solidFill>
                  <a:srgbClr val="0000FF"/>
                </a:solidFill>
              </a:rPr>
              <a:t>月までに</a:t>
            </a:r>
          </a:p>
          <a:p>
            <a:pPr algn="ctr">
              <a:buFontTx/>
              <a:buNone/>
            </a:pPr>
            <a:r>
              <a:rPr lang="en-US" altLang="ja-JP" sz="6600" u="sng" dirty="0">
                <a:solidFill>
                  <a:srgbClr val="FF3300"/>
                </a:solidFill>
              </a:rPr>
              <a:t>2</a:t>
            </a:r>
            <a:r>
              <a:rPr lang="ja-JP" altLang="en-US" sz="6600" u="sng" dirty="0">
                <a:solidFill>
                  <a:srgbClr val="FF3300"/>
                </a:solidFill>
              </a:rPr>
              <a:t>億</a:t>
            </a:r>
            <a:r>
              <a:rPr lang="en-US" altLang="ja-JP" sz="6600" u="sng" dirty="0">
                <a:solidFill>
                  <a:srgbClr val="FF3300"/>
                </a:solidFill>
              </a:rPr>
              <a:t>4700</a:t>
            </a:r>
            <a:r>
              <a:rPr lang="ja-JP" altLang="en-US" sz="6600" u="sng" dirty="0">
                <a:solidFill>
                  <a:srgbClr val="FF3300"/>
                </a:solidFill>
              </a:rPr>
              <a:t>万ドル／</a:t>
            </a:r>
            <a:r>
              <a:rPr lang="en-US" altLang="ja-JP" sz="6600" u="sng" dirty="0">
                <a:solidFill>
                  <a:srgbClr val="FF3300"/>
                </a:solidFill>
              </a:rPr>
              <a:t>4</a:t>
            </a:r>
            <a:r>
              <a:rPr lang="ja-JP" altLang="en-US" sz="6600" u="sng" dirty="0">
                <a:solidFill>
                  <a:srgbClr val="FF3300"/>
                </a:solidFill>
              </a:rPr>
              <a:t>年間</a:t>
            </a:r>
          </a:p>
          <a:p>
            <a:pPr algn="ctr">
              <a:buFontTx/>
              <a:buNone/>
            </a:pPr>
            <a:r>
              <a:rPr lang="ja-JP" altLang="en-US" sz="5400" dirty="0">
                <a:solidFill>
                  <a:srgbClr val="0000FF"/>
                </a:solidFill>
              </a:rPr>
              <a:t>目標の倍が集まる</a:t>
            </a:r>
          </a:p>
          <a:p>
            <a:pPr>
              <a:buFontTx/>
              <a:buNone/>
            </a:pPr>
            <a:endParaRPr lang="en-US" altLang="ja-JP" dirty="0">
              <a:solidFill>
                <a:srgbClr val="0000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solidFill>
            <a:srgbClr val="0000FF"/>
          </a:solidFill>
        </p:spPr>
        <p:txBody>
          <a:bodyPr/>
          <a:lstStyle/>
          <a:p>
            <a:r>
              <a:rPr lang="ja-JP" altLang="en-US" sz="6000">
                <a:solidFill>
                  <a:schemeClr val="bg1"/>
                </a:solidFill>
              </a:rPr>
              <a:t>さらに新たな展開</a:t>
            </a:r>
          </a:p>
        </p:txBody>
      </p:sp>
      <p:sp>
        <p:nvSpPr>
          <p:cNvPr id="66563" name="Rectangle 3"/>
          <p:cNvSpPr>
            <a:spLocks noGrp="1" noChangeArrowheads="1"/>
          </p:cNvSpPr>
          <p:nvPr>
            <p:ph type="body" idx="1"/>
          </p:nvPr>
        </p:nvSpPr>
        <p:spPr/>
        <p:txBody>
          <a:bodyPr/>
          <a:lstStyle/>
          <a:p>
            <a:pPr algn="ctr">
              <a:buFontTx/>
              <a:buNone/>
            </a:pPr>
            <a:r>
              <a:rPr lang="en-US" altLang="ja-JP" sz="4000" b="1" u="sng">
                <a:solidFill>
                  <a:srgbClr val="FF3300"/>
                </a:solidFill>
              </a:rPr>
              <a:t>2002</a:t>
            </a:r>
            <a:r>
              <a:rPr lang="ja-JP" altLang="en-US" sz="4000" b="1" u="sng">
                <a:solidFill>
                  <a:srgbClr val="FF3300"/>
                </a:solidFill>
              </a:rPr>
              <a:t>年</a:t>
            </a:r>
          </a:p>
          <a:p>
            <a:pPr algn="ctr">
              <a:buFontTx/>
              <a:buNone/>
            </a:pPr>
            <a:r>
              <a:rPr lang="ja-JP" altLang="en-US" sz="4000">
                <a:solidFill>
                  <a:srgbClr val="0000FF"/>
                </a:solidFill>
              </a:rPr>
              <a:t>新たな</a:t>
            </a:r>
            <a:r>
              <a:rPr lang="ja-JP" altLang="en-US" sz="4000">
                <a:solidFill>
                  <a:srgbClr val="FF3300"/>
                </a:solidFill>
              </a:rPr>
              <a:t>「ポリオ撲滅キャンペーン」 </a:t>
            </a:r>
          </a:p>
          <a:p>
            <a:pPr algn="ctr">
              <a:buFontTx/>
              <a:buNone/>
            </a:pPr>
            <a:r>
              <a:rPr lang="ja-JP" altLang="en-US" sz="4000" b="1">
                <a:solidFill>
                  <a:srgbClr val="0000FF"/>
                </a:solidFill>
              </a:rPr>
              <a:t>↓</a:t>
            </a:r>
            <a:endParaRPr lang="ja-JP" altLang="en-US" sz="4000" b="1">
              <a:solidFill>
                <a:srgbClr val="FF3300"/>
              </a:solidFill>
            </a:endParaRPr>
          </a:p>
          <a:p>
            <a:pPr algn="ctr">
              <a:buFontTx/>
              <a:buNone/>
            </a:pPr>
            <a:r>
              <a:rPr lang="ja-JP" altLang="en-US" sz="4000">
                <a:solidFill>
                  <a:srgbClr val="0000FF"/>
                </a:solidFill>
              </a:rPr>
              <a:t>ロータリー創立</a:t>
            </a:r>
            <a:r>
              <a:rPr lang="en-US" altLang="ja-JP" sz="4000">
                <a:solidFill>
                  <a:srgbClr val="0000FF"/>
                </a:solidFill>
              </a:rPr>
              <a:t>100</a:t>
            </a:r>
            <a:r>
              <a:rPr lang="ja-JP" altLang="en-US" sz="4000">
                <a:solidFill>
                  <a:srgbClr val="0000FF"/>
                </a:solidFill>
              </a:rPr>
              <a:t>周年 </a:t>
            </a:r>
          </a:p>
          <a:p>
            <a:pPr algn="ctr">
              <a:buFontTx/>
              <a:buNone/>
            </a:pPr>
            <a:r>
              <a:rPr lang="ja-JP" altLang="en-US" sz="4000">
                <a:solidFill>
                  <a:srgbClr val="0000FF"/>
                </a:solidFill>
              </a:rPr>
              <a:t> </a:t>
            </a:r>
            <a:r>
              <a:rPr lang="en-US" altLang="ja-JP" sz="4000">
                <a:solidFill>
                  <a:srgbClr val="FF3300"/>
                </a:solidFill>
              </a:rPr>
              <a:t>2005</a:t>
            </a:r>
            <a:r>
              <a:rPr lang="ja-JP" altLang="en-US" sz="4000">
                <a:solidFill>
                  <a:srgbClr val="FF3300"/>
                </a:solidFill>
              </a:rPr>
              <a:t>年</a:t>
            </a:r>
            <a:r>
              <a:rPr lang="ja-JP" altLang="en-US" sz="4000">
                <a:solidFill>
                  <a:srgbClr val="0000FF"/>
                </a:solidFill>
              </a:rPr>
              <a:t>までに</a:t>
            </a:r>
          </a:p>
          <a:p>
            <a:pPr algn="ctr">
              <a:buFontTx/>
              <a:buNone/>
            </a:pPr>
            <a:r>
              <a:rPr lang="ja-JP" altLang="en-US" sz="4000">
                <a:solidFill>
                  <a:srgbClr val="0000FF"/>
                </a:solidFill>
              </a:rPr>
              <a:t>地球上から</a:t>
            </a:r>
            <a:r>
              <a:rPr lang="ja-JP" altLang="en-US" sz="4000" b="1">
                <a:solidFill>
                  <a:srgbClr val="FF3300"/>
                </a:solidFill>
              </a:rPr>
              <a:t>ポリオを</a:t>
            </a:r>
            <a:r>
              <a:rPr lang="ja-JP" altLang="en-US" sz="4000" b="1" u="sng">
                <a:solidFill>
                  <a:srgbClr val="FF3300"/>
                </a:solidFill>
              </a:rPr>
              <a:t>根絶</a:t>
            </a:r>
            <a:r>
              <a:rPr lang="ja-JP" altLang="en-US" sz="4000">
                <a:solidFill>
                  <a:srgbClr val="0000FF"/>
                </a:solidFill>
              </a:rPr>
              <a:t>しよう</a:t>
            </a:r>
            <a:r>
              <a:rPr lang="en-US" altLang="ja-JP" sz="4000">
                <a:solidFill>
                  <a:srgbClr val="0000FF"/>
                </a:solidFill>
              </a:rPr>
              <a:t>!!!</a:t>
            </a:r>
          </a:p>
          <a:p>
            <a:pPr algn="ctr">
              <a:buFontTx/>
              <a:buNone/>
            </a:pPr>
            <a:endParaRPr lang="en-US" altLang="ja-JP" sz="4000">
              <a:solidFill>
                <a:srgbClr val="0000FF"/>
              </a:solidFill>
            </a:endParaRPr>
          </a:p>
          <a:p>
            <a:pPr algn="ctr">
              <a:buFontTx/>
              <a:buNone/>
            </a:pPr>
            <a:endParaRPr lang="en-US" altLang="ja-JP" sz="4000">
              <a:solidFill>
                <a:srgbClr val="FF3300"/>
              </a:solidFill>
            </a:endParaRPr>
          </a:p>
          <a:p>
            <a:pPr>
              <a:buFontTx/>
              <a:buNone/>
            </a:pPr>
            <a:endParaRPr lang="en-US" altLang="ja-JP"/>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404813"/>
            <a:ext cx="8229600" cy="2160587"/>
          </a:xfrm>
        </p:spPr>
        <p:txBody>
          <a:bodyPr/>
          <a:lstStyle/>
          <a:p>
            <a:r>
              <a:rPr lang="ja-JP" altLang="en-US" sz="6000">
                <a:solidFill>
                  <a:srgbClr val="0000FF"/>
                </a:solidFill>
              </a:rPr>
              <a:t>新たな展開を見せた</a:t>
            </a:r>
            <a:br>
              <a:rPr lang="ja-JP" altLang="en-US" sz="6000">
                <a:solidFill>
                  <a:srgbClr val="0000FF"/>
                </a:solidFill>
              </a:rPr>
            </a:br>
            <a:r>
              <a:rPr lang="en-US" altLang="ja-JP" sz="6000" b="1" u="sng">
                <a:solidFill>
                  <a:srgbClr val="FF3300"/>
                </a:solidFill>
              </a:rPr>
              <a:t>2002</a:t>
            </a:r>
            <a:r>
              <a:rPr lang="ja-JP" altLang="en-US" sz="6000" b="1" u="sng">
                <a:solidFill>
                  <a:srgbClr val="FF3300"/>
                </a:solidFill>
              </a:rPr>
              <a:t>年</a:t>
            </a:r>
            <a:r>
              <a:rPr lang="ja-JP" altLang="en-US" sz="6000">
                <a:solidFill>
                  <a:srgbClr val="0000FF"/>
                </a:solidFill>
              </a:rPr>
              <a:t>には</a:t>
            </a:r>
          </a:p>
        </p:txBody>
      </p:sp>
      <p:sp>
        <p:nvSpPr>
          <p:cNvPr id="68611" name="Rectangle 3"/>
          <p:cNvSpPr>
            <a:spLocks noGrp="1" noChangeArrowheads="1"/>
          </p:cNvSpPr>
          <p:nvPr>
            <p:ph type="body" idx="1"/>
          </p:nvPr>
        </p:nvSpPr>
        <p:spPr>
          <a:xfrm>
            <a:off x="457200" y="2276475"/>
            <a:ext cx="8229600" cy="4248869"/>
          </a:xfrm>
        </p:spPr>
        <p:txBody>
          <a:bodyPr>
            <a:normAutofit lnSpcReduction="10000"/>
          </a:bodyPr>
          <a:lstStyle/>
          <a:p>
            <a:pPr algn="ctr">
              <a:buFontTx/>
              <a:buNone/>
            </a:pPr>
            <a:endParaRPr lang="en-US" altLang="ja-JP" sz="2000" dirty="0"/>
          </a:p>
          <a:p>
            <a:pPr algn="ctr">
              <a:buFontTx/>
              <a:buNone/>
            </a:pPr>
            <a:r>
              <a:rPr lang="ja-JP" altLang="en-US" sz="5400" dirty="0">
                <a:solidFill>
                  <a:srgbClr val="3333FF"/>
                </a:solidFill>
              </a:rPr>
              <a:t>すでに</a:t>
            </a:r>
          </a:p>
          <a:p>
            <a:pPr algn="ctr">
              <a:buFontTx/>
              <a:buNone/>
            </a:pPr>
            <a:endParaRPr lang="ja-JP" altLang="en-US" sz="2000" dirty="0"/>
          </a:p>
          <a:p>
            <a:pPr algn="ctr">
              <a:buFontTx/>
              <a:buNone/>
            </a:pPr>
            <a:r>
              <a:rPr lang="ja-JP" altLang="en-US" sz="4800" dirty="0">
                <a:solidFill>
                  <a:srgbClr val="3333FF"/>
                </a:solidFill>
              </a:rPr>
              <a:t>ポリオは</a:t>
            </a:r>
            <a:r>
              <a:rPr lang="en-US" altLang="ja-JP" sz="4800" dirty="0">
                <a:solidFill>
                  <a:srgbClr val="FF3300"/>
                </a:solidFill>
              </a:rPr>
              <a:t>99%</a:t>
            </a:r>
            <a:r>
              <a:rPr lang="ja-JP" altLang="en-US" sz="4800" dirty="0">
                <a:solidFill>
                  <a:srgbClr val="FF3300"/>
                </a:solidFill>
              </a:rPr>
              <a:t>撲滅</a:t>
            </a:r>
            <a:r>
              <a:rPr lang="ja-JP" altLang="en-US" sz="4800" dirty="0">
                <a:solidFill>
                  <a:srgbClr val="3333FF"/>
                </a:solidFill>
              </a:rPr>
              <a:t>されていた</a:t>
            </a:r>
          </a:p>
          <a:p>
            <a:pPr algn="ctr">
              <a:buFontTx/>
              <a:buNone/>
            </a:pPr>
            <a:r>
              <a:rPr lang="ja-JP" altLang="en-US" sz="4800" dirty="0">
                <a:solidFill>
                  <a:srgbClr val="3333FF"/>
                </a:solidFill>
              </a:rPr>
              <a:t>しかし</a:t>
            </a:r>
          </a:p>
          <a:p>
            <a:pPr algn="ctr">
              <a:buFontTx/>
              <a:buNone/>
            </a:pPr>
            <a:r>
              <a:rPr lang="en-US" altLang="ja-JP" sz="4800" dirty="0">
                <a:solidFill>
                  <a:srgbClr val="FF0000"/>
                </a:solidFill>
              </a:rPr>
              <a:t>2005</a:t>
            </a:r>
            <a:r>
              <a:rPr lang="ja-JP" altLang="en-US" sz="4800" dirty="0">
                <a:solidFill>
                  <a:srgbClr val="FF0000"/>
                </a:solidFill>
              </a:rPr>
              <a:t>年にポリオ撲滅は成らず</a:t>
            </a:r>
          </a:p>
          <a:p>
            <a:pPr algn="ctr">
              <a:buFontTx/>
              <a:buNone/>
            </a:pPr>
            <a:endParaRPr lang="ja-JP" altLang="en-US" sz="4800" dirty="0"/>
          </a:p>
          <a:p>
            <a:pPr algn="ctr">
              <a:buFontTx/>
              <a:buNone/>
            </a:pPr>
            <a:endParaRPr lang="ja-JP" altLang="en-US" sz="4800" dirty="0"/>
          </a:p>
          <a:p>
            <a:pPr algn="ctr">
              <a:buFontTx/>
              <a:buNone/>
            </a:pPr>
            <a:endParaRPr lang="ja-JP" altLang="en-US" sz="4800" dirty="0">
              <a:solidFill>
                <a:srgbClr val="0000FF"/>
              </a:solidFill>
            </a:endParaRPr>
          </a:p>
          <a:p>
            <a:pPr>
              <a:buFontTx/>
              <a:buNone/>
            </a:pPr>
            <a:endParaRPr lang="en-US" altLang="ja-JP"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ja-JP" altLang="en-US" sz="4000" dirty="0">
                <a:solidFill>
                  <a:srgbClr val="0000FF"/>
                </a:solidFill>
              </a:rPr>
              <a:t>ゲイツ財団：</a:t>
            </a:r>
            <a:r>
              <a:rPr lang="en-US" altLang="ja-JP" sz="4000" dirty="0">
                <a:solidFill>
                  <a:srgbClr val="0000FF"/>
                </a:solidFill>
              </a:rPr>
              <a:t>2008</a:t>
            </a:r>
            <a:r>
              <a:rPr lang="ja-JP" altLang="en-US" sz="4000" dirty="0">
                <a:solidFill>
                  <a:srgbClr val="0000FF"/>
                </a:solidFill>
              </a:rPr>
              <a:t>年に</a:t>
            </a:r>
            <a:r>
              <a:rPr lang="en-US" altLang="ja-JP" sz="4000" dirty="0">
                <a:solidFill>
                  <a:srgbClr val="FF0000"/>
                </a:solidFill>
              </a:rPr>
              <a:t>1</a:t>
            </a:r>
            <a:r>
              <a:rPr lang="ja-JP" altLang="en-US" sz="4000" b="1" dirty="0">
                <a:solidFill>
                  <a:srgbClr val="FF0000"/>
                </a:solidFill>
              </a:rPr>
              <a:t>億ドル</a:t>
            </a:r>
            <a:r>
              <a:rPr lang="ja-JP" altLang="en-US" sz="4000" dirty="0">
                <a:solidFill>
                  <a:srgbClr val="0000FF"/>
                </a:solidFill>
              </a:rPr>
              <a:t>の寄付</a:t>
            </a:r>
          </a:p>
        </p:txBody>
      </p:sp>
      <p:sp>
        <p:nvSpPr>
          <p:cNvPr id="60419" name="Rectangle 3"/>
          <p:cNvSpPr>
            <a:spLocks noGrp="1" noChangeArrowheads="1"/>
          </p:cNvSpPr>
          <p:nvPr>
            <p:ph type="body" idx="1"/>
          </p:nvPr>
        </p:nvSpPr>
        <p:spPr/>
        <p:txBody>
          <a:bodyPr/>
          <a:lstStyle/>
          <a:p>
            <a:pPr algn="ctr">
              <a:buFontTx/>
              <a:buNone/>
            </a:pPr>
            <a:r>
              <a:rPr lang="ja-JP" altLang="en-US" sz="4000" b="1" u="sng" dirty="0">
                <a:solidFill>
                  <a:srgbClr val="FF3300"/>
                </a:solidFill>
              </a:rPr>
              <a:t>チャレンジ</a:t>
            </a:r>
            <a:r>
              <a:rPr lang="ja-JP" altLang="en-US" sz="3600" b="1" dirty="0">
                <a:solidFill>
                  <a:srgbClr val="0000FF"/>
                </a:solidFill>
              </a:rPr>
              <a:t>という形で</a:t>
            </a:r>
          </a:p>
          <a:p>
            <a:pPr algn="ctr">
              <a:buFontTx/>
              <a:buNone/>
            </a:pPr>
            <a:r>
              <a:rPr lang="ja-JP" altLang="en-US" sz="3600" b="1" dirty="0">
                <a:solidFill>
                  <a:srgbClr val="0000FF"/>
                </a:solidFill>
              </a:rPr>
              <a:t>ポリオ撲滅への補助金が寄付された</a:t>
            </a:r>
          </a:p>
          <a:p>
            <a:pPr algn="ctr">
              <a:buFontTx/>
              <a:buNone/>
            </a:pPr>
            <a:r>
              <a:rPr lang="ja-JP" altLang="en-US" sz="4400" b="1" dirty="0">
                <a:solidFill>
                  <a:srgbClr val="FF3300"/>
                </a:solidFill>
              </a:rPr>
              <a:t>↓</a:t>
            </a:r>
          </a:p>
          <a:p>
            <a:pPr algn="ctr">
              <a:buFontTx/>
              <a:buNone/>
            </a:pPr>
            <a:r>
              <a:rPr lang="ja-JP" altLang="en-US" sz="3600" b="1" dirty="0">
                <a:solidFill>
                  <a:srgbClr val="0000FF"/>
                </a:solidFill>
              </a:rPr>
              <a:t>寄付金提供の条件として</a:t>
            </a:r>
          </a:p>
          <a:p>
            <a:pPr algn="ctr">
              <a:buFontTx/>
              <a:buNone/>
            </a:pPr>
            <a:r>
              <a:rPr lang="ja-JP" altLang="en-US" sz="3600" b="1" dirty="0">
                <a:solidFill>
                  <a:srgbClr val="0000FF"/>
                </a:solidFill>
              </a:rPr>
              <a:t>相手側（ロータリー）にもそれと</a:t>
            </a:r>
          </a:p>
          <a:p>
            <a:pPr algn="ctr">
              <a:buFontTx/>
              <a:buNone/>
            </a:pPr>
            <a:r>
              <a:rPr lang="ja-JP" altLang="en-US" sz="3600" b="1" dirty="0">
                <a:solidFill>
                  <a:srgbClr val="FF3300"/>
                </a:solidFill>
              </a:rPr>
              <a:t>同額の寄付</a:t>
            </a:r>
            <a:r>
              <a:rPr lang="ja-JP" altLang="en-US" sz="3600" b="1" dirty="0">
                <a:solidFill>
                  <a:srgbClr val="0000FF"/>
                </a:solidFill>
              </a:rPr>
              <a:t>を求める補助金</a:t>
            </a:r>
          </a:p>
          <a:p>
            <a:pPr algn="ctr">
              <a:buFontTx/>
              <a:buNone/>
            </a:pPr>
            <a:endParaRPr lang="en-US" altLang="ja-JP" sz="3600" b="1" dirty="0">
              <a:solidFill>
                <a:srgbClr val="FF33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a:xfrm>
            <a:off x="395288" y="476250"/>
            <a:ext cx="8291512" cy="5649913"/>
          </a:xfrm>
        </p:spPr>
        <p:txBody>
          <a:bodyPr>
            <a:normAutofit/>
          </a:bodyPr>
          <a:lstStyle/>
          <a:p>
            <a:pPr>
              <a:buFontTx/>
              <a:buNone/>
            </a:pPr>
            <a:r>
              <a:rPr lang="ja-JP" altLang="en-US" dirty="0"/>
              <a:t>　　　　　　　　</a:t>
            </a:r>
          </a:p>
          <a:p>
            <a:pPr algn="ctr">
              <a:buFontTx/>
              <a:buNone/>
            </a:pPr>
            <a:r>
              <a:rPr lang="ja-JP" altLang="en-US" sz="6000" b="1" dirty="0">
                <a:solidFill>
                  <a:srgbClr val="FF3300"/>
                </a:solidFill>
                <a:effectLst>
                  <a:outerShdw blurRad="38100" dist="38100" dir="2700000" algn="tl">
                    <a:srgbClr val="C0C0C0"/>
                  </a:outerShdw>
                </a:effectLst>
              </a:rPr>
              <a:t>そこで</a:t>
            </a:r>
            <a:endParaRPr lang="ja-JP" altLang="en-US" dirty="0"/>
          </a:p>
          <a:p>
            <a:pPr algn="ctr">
              <a:buFontTx/>
              <a:buNone/>
            </a:pPr>
            <a:r>
              <a:rPr lang="ja-JP" altLang="en-US" sz="6000" dirty="0">
                <a:solidFill>
                  <a:srgbClr val="FF3300"/>
                </a:solidFill>
              </a:rPr>
              <a:t>国際ロータリー</a:t>
            </a:r>
            <a:r>
              <a:rPr lang="ja-JP" altLang="en-US" sz="6000" dirty="0">
                <a:solidFill>
                  <a:srgbClr val="0000FF"/>
                </a:solidFill>
              </a:rPr>
              <a:t>は</a:t>
            </a:r>
          </a:p>
          <a:p>
            <a:pPr algn="ctr">
              <a:buFontTx/>
              <a:buNone/>
            </a:pPr>
            <a:r>
              <a:rPr lang="ja-JP" altLang="en-US" sz="6000" u="sng" dirty="0">
                <a:solidFill>
                  <a:srgbClr val="FF3300"/>
                </a:solidFill>
              </a:rPr>
              <a:t>新たな取り組み</a:t>
            </a:r>
            <a:r>
              <a:rPr lang="ja-JP" altLang="en-US" sz="6000" dirty="0">
                <a:solidFill>
                  <a:srgbClr val="0000FF"/>
                </a:solidFill>
              </a:rPr>
              <a:t>を始めた</a:t>
            </a:r>
          </a:p>
          <a:p>
            <a:pPr algn="ctr">
              <a:buFontTx/>
              <a:buNone/>
            </a:pPr>
            <a:r>
              <a:rPr lang="ja-JP" altLang="en-US" sz="6000" dirty="0">
                <a:solidFill>
                  <a:srgbClr val="0000FF"/>
                </a:solidFill>
              </a:rPr>
              <a:t>⇒</a:t>
            </a:r>
            <a:r>
              <a:rPr lang="en-US" altLang="ja-JP" sz="6000" dirty="0">
                <a:solidFill>
                  <a:srgbClr val="0000FF"/>
                </a:solidFill>
              </a:rPr>
              <a:t>2</a:t>
            </a:r>
            <a:r>
              <a:rPr lang="ja-JP" altLang="en-US" sz="6000" dirty="0">
                <a:solidFill>
                  <a:srgbClr val="0000FF"/>
                </a:solidFill>
              </a:rPr>
              <a:t>億ドルのチャレンジ</a:t>
            </a:r>
          </a:p>
          <a:p>
            <a:pPr algn="ctr">
              <a:buFontTx/>
              <a:buNone/>
            </a:pPr>
            <a:endParaRPr lang="en-US" altLang="ja-JP"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GatesPP07062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21859" name="Picture 3" descr="255M"/>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121860" name="Picture 4" descr="355M"/>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pic>
        <p:nvPicPr>
          <p:cNvPr id="121861" name="Picture 5" descr="Glow-Ball-Yellow"/>
          <p:cNvPicPr>
            <a:picLocks noChangeAspect="1" noChangeArrowheads="1"/>
          </p:cNvPicPr>
          <p:nvPr/>
        </p:nvPicPr>
        <p:blipFill>
          <a:blip r:embed="rId6" cstate="print"/>
          <a:srcRect/>
          <a:stretch>
            <a:fillRect/>
          </a:stretch>
        </p:blipFill>
        <p:spPr bwMode="auto">
          <a:xfrm>
            <a:off x="-1295400" y="0"/>
            <a:ext cx="9144000" cy="68580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fade">
                                      <p:cBhvr>
                                        <p:cTn id="7" dur="1000"/>
                                        <p:tgtEl>
                                          <p:spTgt spid="121859"/>
                                        </p:tgtEl>
                                      </p:cBhvr>
                                    </p:animEffect>
                                    <p:anim calcmode="lin" valueType="num">
                                      <p:cBhvr>
                                        <p:cTn id="8" dur="1000" fill="hold"/>
                                        <p:tgtEl>
                                          <p:spTgt spid="121859"/>
                                        </p:tgtEl>
                                        <p:attrNameLst>
                                          <p:attrName>ppt_x</p:attrName>
                                        </p:attrNameLst>
                                      </p:cBhvr>
                                      <p:tavLst>
                                        <p:tav tm="0">
                                          <p:val>
                                            <p:strVal val="#ppt_x"/>
                                          </p:val>
                                        </p:tav>
                                        <p:tav tm="100000">
                                          <p:val>
                                            <p:strVal val="#ppt_x"/>
                                          </p:val>
                                        </p:tav>
                                      </p:tavLst>
                                    </p:anim>
                                    <p:anim calcmode="lin" valueType="num">
                                      <p:cBhvr>
                                        <p:cTn id="9" dur="1000" fill="hold"/>
                                        <p:tgtEl>
                                          <p:spTgt spid="1218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3.33333E-6 6.25724E-7 L 1.15834 6.25724E-7 " pathEditMode="relative" rAng="0" ptsTypes="AA">
                                      <p:cBhvr>
                                        <p:cTn id="13" dur="2000" fill="hold"/>
                                        <p:tgtEl>
                                          <p:spTgt spid="121861"/>
                                        </p:tgtEl>
                                        <p:attrNameLst>
                                          <p:attrName>ppt_x</p:attrName>
                                          <p:attrName>ppt_y</p:attrName>
                                        </p:attrNameLst>
                                      </p:cBhvr>
                                      <p:rCtr x="579" y="0"/>
                                    </p:animMotion>
                                  </p:childTnLst>
                                </p:cTn>
                              </p:par>
                              <p:par>
                                <p:cTn id="14" presetID="22" presetClass="entr" presetSubtype="8" fill="hold" nodeType="withEffect">
                                  <p:stCondLst>
                                    <p:cond delay="300"/>
                                  </p:stCondLst>
                                  <p:childTnLst>
                                    <p:set>
                                      <p:cBhvr>
                                        <p:cTn id="15" dur="1" fill="hold">
                                          <p:stCondLst>
                                            <p:cond delay="0"/>
                                          </p:stCondLst>
                                        </p:cTn>
                                        <p:tgtEl>
                                          <p:spTgt spid="121860"/>
                                        </p:tgtEl>
                                        <p:attrNameLst>
                                          <p:attrName>style.visibility</p:attrName>
                                        </p:attrNameLst>
                                      </p:cBhvr>
                                      <p:to>
                                        <p:strVal val="visible"/>
                                      </p:to>
                                    </p:set>
                                    <p:animEffect transition="in" filter="wipe(left)">
                                      <p:cBhvr>
                                        <p:cTn id="16" dur="2000"/>
                                        <p:tgtEl>
                                          <p:spTgt spid="121860"/>
                                        </p:tgtEl>
                                      </p:cBhvr>
                                    </p:animEffect>
                                  </p:childTnLst>
                                </p:cTn>
                              </p:par>
                              <p:par>
                                <p:cTn id="17" presetID="22" presetClass="exit" presetSubtype="8" fill="hold" nodeType="withEffect">
                                  <p:stCondLst>
                                    <p:cond delay="300"/>
                                  </p:stCondLst>
                                  <p:childTnLst>
                                    <p:animEffect transition="out" filter="wipe(left)">
                                      <p:cBhvr>
                                        <p:cTn id="18" dur="2000"/>
                                        <p:tgtEl>
                                          <p:spTgt spid="121859"/>
                                        </p:tgtEl>
                                      </p:cBhvr>
                                    </p:animEffect>
                                    <p:set>
                                      <p:cBhvr>
                                        <p:cTn id="19" dur="1" fill="hold">
                                          <p:stCondLst>
                                            <p:cond delay="1999"/>
                                          </p:stCondLst>
                                        </p:cTn>
                                        <p:tgtEl>
                                          <p:spTgt spid="1218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p:cNvPicPr>
            <a:picLocks noChangeArrowheads="1"/>
          </p:cNvPicPr>
          <p:nvPr/>
        </p:nvPicPr>
        <p:blipFill>
          <a:blip r:embed="rId3" cstate="print"/>
          <a:srcRect/>
          <a:stretch>
            <a:fillRect/>
          </a:stretch>
        </p:blipFill>
        <p:spPr bwMode="auto">
          <a:xfrm>
            <a:off x="6350" y="0"/>
            <a:ext cx="9167813" cy="6873875"/>
          </a:xfrm>
          <a:prstGeom prst="rect">
            <a:avLst/>
          </a:prstGeom>
          <a:noFill/>
          <a:ln w="9525">
            <a:noFill/>
            <a:miter lim="800000"/>
            <a:headEnd/>
            <a:tailEnd/>
          </a:ln>
        </p:spPr>
      </p:pic>
      <p:sp>
        <p:nvSpPr>
          <p:cNvPr id="40962" name="Rectangle 5"/>
          <p:cNvSpPr>
            <a:spLocks/>
          </p:cNvSpPr>
          <p:nvPr/>
        </p:nvSpPr>
        <p:spPr bwMode="auto">
          <a:xfrm>
            <a:off x="0" y="0"/>
            <a:ext cx="9144000" cy="1196975"/>
          </a:xfrm>
          <a:prstGeom prst="rect">
            <a:avLst/>
          </a:prstGeom>
          <a:solidFill>
            <a:srgbClr val="000000"/>
          </a:solidFill>
          <a:ln w="12700">
            <a:solidFill>
              <a:schemeClr val="tx1"/>
            </a:solidFill>
            <a:round/>
            <a:headEnd/>
            <a:tailEnd/>
          </a:ln>
        </p:spPr>
        <p:txBody>
          <a:bodyPr lIns="0" tIns="0" rIns="0" bIns="0"/>
          <a:lstStyle/>
          <a:p>
            <a:endParaRPr lang="en-US" altLang="ja-JP">
              <a:latin typeface="Calibri" pitchFamily="34" charset="0"/>
            </a:endParaRPr>
          </a:p>
        </p:txBody>
      </p:sp>
      <p:sp>
        <p:nvSpPr>
          <p:cNvPr id="40963" name="Rectangle 3"/>
          <p:cNvSpPr>
            <a:spLocks noChangeArrowheads="1"/>
          </p:cNvSpPr>
          <p:nvPr/>
        </p:nvSpPr>
        <p:spPr bwMode="auto">
          <a:xfrm>
            <a:off x="504825" y="115888"/>
            <a:ext cx="8761413" cy="1009650"/>
          </a:xfrm>
          <a:prstGeom prst="rect">
            <a:avLst/>
          </a:prstGeom>
          <a:noFill/>
          <a:ln w="9525">
            <a:noFill/>
            <a:miter lim="800000"/>
            <a:headEnd/>
            <a:tailEnd/>
          </a:ln>
        </p:spPr>
        <p:txBody>
          <a:bodyPr anchor="ctr"/>
          <a:lstStyle/>
          <a:p>
            <a:pPr algn="ctr">
              <a:lnSpc>
                <a:spcPct val="110000"/>
              </a:lnSpc>
            </a:pPr>
            <a:r>
              <a:rPr lang="en-GB" altLang="ja-JP" sz="4400" i="1">
                <a:solidFill>
                  <a:schemeClr val="bg1"/>
                </a:solidFill>
                <a:latin typeface="Calibri" pitchFamily="34" charset="0"/>
              </a:rPr>
              <a:t>Progress toward Polio Eradication</a:t>
            </a:r>
            <a:endParaRPr lang="en-US" altLang="ja-JP" sz="3200" u="sng">
              <a:solidFill>
                <a:schemeClr val="bg1"/>
              </a:solidFill>
              <a:latin typeface="Calibri" pitchFamily="34" charset="0"/>
            </a:endParaRPr>
          </a:p>
        </p:txBody>
      </p:sp>
      <p:sp>
        <p:nvSpPr>
          <p:cNvPr id="9" name="TextBox 8"/>
          <p:cNvSpPr txBox="1"/>
          <p:nvPr/>
        </p:nvSpPr>
        <p:spPr>
          <a:xfrm>
            <a:off x="354013" y="5045075"/>
            <a:ext cx="2141537" cy="1016000"/>
          </a:xfrm>
          <a:prstGeom prst="rect">
            <a:avLst/>
          </a:prstGeom>
          <a:noFill/>
        </p:spPr>
        <p:txBody>
          <a:bodyPr wrap="none">
            <a:spAutoFit/>
          </a:bodyPr>
          <a:lstStyle/>
          <a:p>
            <a:pPr fontAlgn="auto">
              <a:spcBef>
                <a:spcPts val="0"/>
              </a:spcBef>
              <a:spcAft>
                <a:spcPts val="0"/>
              </a:spcAft>
              <a:defRPr/>
            </a:pPr>
            <a:r>
              <a:rPr lang="en-US" sz="2000" dirty="0">
                <a:solidFill>
                  <a:schemeClr val="bg1"/>
                </a:solidFill>
                <a:latin typeface="Arial" pitchFamily="34" charset="0"/>
                <a:ea typeface="+mn-ea"/>
                <a:cs typeface="Arial" pitchFamily="34" charset="0"/>
              </a:rPr>
              <a:t>1985:</a:t>
            </a:r>
          </a:p>
          <a:p>
            <a:pPr marL="285750" indent="-285750" fontAlgn="auto">
              <a:spcBef>
                <a:spcPts val="0"/>
              </a:spcBef>
              <a:spcAft>
                <a:spcPts val="0"/>
              </a:spcAft>
              <a:buFont typeface="Arial" pitchFamily="34" charset="0"/>
              <a:buChar char="•"/>
              <a:defRPr/>
            </a:pPr>
            <a:r>
              <a:rPr lang="en-US" sz="2000" dirty="0">
                <a:solidFill>
                  <a:schemeClr val="bg1"/>
                </a:solidFill>
                <a:latin typeface="Arial" pitchFamily="34" charset="0"/>
                <a:ea typeface="+mn-ea"/>
                <a:cs typeface="Arial" pitchFamily="34" charset="0"/>
              </a:rPr>
              <a:t>350,000 cases</a:t>
            </a:r>
          </a:p>
          <a:p>
            <a:pPr marL="285750" indent="-285750" fontAlgn="auto">
              <a:spcBef>
                <a:spcPts val="0"/>
              </a:spcBef>
              <a:spcAft>
                <a:spcPts val="0"/>
              </a:spcAft>
              <a:buFont typeface="Arial" pitchFamily="34" charset="0"/>
              <a:buChar char="•"/>
              <a:defRPr/>
            </a:pPr>
            <a:r>
              <a:rPr lang="en-US" sz="2000" dirty="0">
                <a:solidFill>
                  <a:schemeClr val="bg1"/>
                </a:solidFill>
                <a:latin typeface="Arial" pitchFamily="34" charset="0"/>
                <a:ea typeface="+mn-ea"/>
                <a:cs typeface="Arial" pitchFamily="34" charset="0"/>
              </a:rPr>
              <a:t>125 countries</a:t>
            </a:r>
          </a:p>
        </p:txBody>
      </p:sp>
      <p:sp>
        <p:nvSpPr>
          <p:cNvPr id="10" name="TextBox 9"/>
          <p:cNvSpPr txBox="1"/>
          <p:nvPr/>
        </p:nvSpPr>
        <p:spPr>
          <a:xfrm>
            <a:off x="3648075" y="5008563"/>
            <a:ext cx="3894138" cy="1323975"/>
          </a:xfrm>
          <a:prstGeom prst="rect">
            <a:avLst/>
          </a:prstGeom>
          <a:noFill/>
        </p:spPr>
        <p:txBody>
          <a:bodyPr wrap="none">
            <a:spAutoFit/>
          </a:bodyPr>
          <a:lstStyle/>
          <a:p>
            <a:pPr fontAlgn="auto">
              <a:spcBef>
                <a:spcPts val="0"/>
              </a:spcBef>
              <a:spcAft>
                <a:spcPts val="0"/>
              </a:spcAft>
              <a:defRPr/>
            </a:pPr>
            <a:r>
              <a:rPr lang="en-US" sz="2000" dirty="0">
                <a:solidFill>
                  <a:schemeClr val="bg1"/>
                </a:solidFill>
                <a:latin typeface="Arial" pitchFamily="34" charset="0"/>
                <a:ea typeface="+mn-ea"/>
                <a:cs typeface="Arial" pitchFamily="34" charset="0"/>
              </a:rPr>
              <a:t>2011:</a:t>
            </a:r>
          </a:p>
          <a:p>
            <a:pPr marL="285750" indent="-285750" fontAlgn="auto">
              <a:spcBef>
                <a:spcPts val="0"/>
              </a:spcBef>
              <a:spcAft>
                <a:spcPts val="0"/>
              </a:spcAft>
              <a:buFont typeface="Arial" pitchFamily="34" charset="0"/>
              <a:buChar char="•"/>
              <a:defRPr/>
            </a:pPr>
            <a:r>
              <a:rPr lang="en-US" sz="2000" dirty="0">
                <a:solidFill>
                  <a:schemeClr val="bg1"/>
                </a:solidFill>
                <a:latin typeface="Arial" pitchFamily="34" charset="0"/>
                <a:ea typeface="+mn-ea"/>
                <a:cs typeface="Arial" pitchFamily="34" charset="0"/>
              </a:rPr>
              <a:t>650 cases</a:t>
            </a:r>
          </a:p>
          <a:p>
            <a:pPr marL="285750" indent="-285750" fontAlgn="auto">
              <a:spcBef>
                <a:spcPts val="0"/>
              </a:spcBef>
              <a:spcAft>
                <a:spcPts val="0"/>
              </a:spcAft>
              <a:buFont typeface="Arial" pitchFamily="34" charset="0"/>
              <a:buChar char="•"/>
              <a:defRPr/>
            </a:pPr>
            <a:r>
              <a:rPr lang="en-US" sz="2000" dirty="0">
                <a:solidFill>
                  <a:schemeClr val="bg1"/>
                </a:solidFill>
                <a:latin typeface="Arial" pitchFamily="34" charset="0"/>
                <a:ea typeface="+mn-ea"/>
                <a:cs typeface="Arial" pitchFamily="34" charset="0"/>
              </a:rPr>
              <a:t>3 endemic countries: </a:t>
            </a:r>
            <a:br>
              <a:rPr lang="en-US" sz="2000" dirty="0">
                <a:solidFill>
                  <a:schemeClr val="bg1"/>
                </a:solidFill>
                <a:latin typeface="Arial" pitchFamily="34" charset="0"/>
                <a:ea typeface="+mn-ea"/>
                <a:cs typeface="Arial" pitchFamily="34" charset="0"/>
              </a:rPr>
            </a:br>
            <a:r>
              <a:rPr lang="en-US" sz="2000" dirty="0">
                <a:solidFill>
                  <a:schemeClr val="bg1"/>
                </a:solidFill>
                <a:latin typeface="Arial" pitchFamily="34" charset="0"/>
                <a:ea typeface="+mn-ea"/>
                <a:cs typeface="Arial" pitchFamily="34" charset="0"/>
              </a:rPr>
              <a:t>Pakistan, Afghanistan, Nigeria</a:t>
            </a:r>
          </a:p>
        </p:txBody>
      </p:sp>
      <p:sp>
        <p:nvSpPr>
          <p:cNvPr id="12" name="TextBox 11"/>
          <p:cNvSpPr txBox="1"/>
          <p:nvPr/>
        </p:nvSpPr>
        <p:spPr>
          <a:xfrm>
            <a:off x="2371725" y="2781300"/>
            <a:ext cx="1346200" cy="877888"/>
          </a:xfrm>
          <a:prstGeom prst="rect">
            <a:avLst/>
          </a:prstGeom>
          <a:solidFill>
            <a:schemeClr val="tx1"/>
          </a:solidFill>
          <a:ln>
            <a:solidFill>
              <a:schemeClr val="tx1"/>
            </a:solidFill>
          </a:ln>
        </p:spPr>
        <p:txBody>
          <a:bodyPr>
            <a:spAutoFit/>
          </a:bodyPr>
          <a:lstStyle>
            <a:lvl1pPr eaLnBrk="0" hangingPunct="0">
              <a:defRPr b="1">
                <a:solidFill>
                  <a:srgbClr val="0000FF"/>
                </a:solidFill>
                <a:latin typeface="Arial" charset="0"/>
                <a:cs typeface="Arial" charset="0"/>
              </a:defRPr>
            </a:lvl1pPr>
            <a:lvl2pPr marL="742950" indent="-285750" eaLnBrk="0" hangingPunct="0">
              <a:defRPr b="1">
                <a:solidFill>
                  <a:srgbClr val="0000FF"/>
                </a:solidFill>
                <a:latin typeface="Arial" charset="0"/>
                <a:cs typeface="Arial" charset="0"/>
              </a:defRPr>
            </a:lvl2pPr>
            <a:lvl3pPr marL="1143000" indent="-228600" eaLnBrk="0" hangingPunct="0">
              <a:defRPr b="1">
                <a:solidFill>
                  <a:srgbClr val="0000FF"/>
                </a:solidFill>
                <a:latin typeface="Arial" charset="0"/>
                <a:cs typeface="Arial" charset="0"/>
              </a:defRPr>
            </a:lvl3pPr>
            <a:lvl4pPr marL="1600200" indent="-228600" eaLnBrk="0" hangingPunct="0">
              <a:defRPr b="1">
                <a:solidFill>
                  <a:srgbClr val="0000FF"/>
                </a:solidFill>
                <a:latin typeface="Arial" charset="0"/>
                <a:cs typeface="Arial" charset="0"/>
              </a:defRPr>
            </a:lvl4pPr>
            <a:lvl5pPr marL="2057400" indent="-228600" eaLnBrk="0" hangingPunct="0">
              <a:defRPr b="1">
                <a:solidFill>
                  <a:srgbClr val="0000FF"/>
                </a:solidFill>
                <a:latin typeface="Arial" charset="0"/>
                <a:cs typeface="Arial" charset="0"/>
              </a:defRPr>
            </a:lvl5pPr>
            <a:lvl6pPr marL="2514600" indent="-228600" eaLnBrk="0" fontAlgn="base" hangingPunct="0">
              <a:spcBef>
                <a:spcPct val="0"/>
              </a:spcBef>
              <a:spcAft>
                <a:spcPct val="0"/>
              </a:spcAft>
              <a:defRPr b="1">
                <a:solidFill>
                  <a:srgbClr val="0000FF"/>
                </a:solidFill>
                <a:latin typeface="Arial" charset="0"/>
                <a:cs typeface="Arial" charset="0"/>
              </a:defRPr>
            </a:lvl6pPr>
            <a:lvl7pPr marL="2971800" indent="-228600" eaLnBrk="0" fontAlgn="base" hangingPunct="0">
              <a:spcBef>
                <a:spcPct val="0"/>
              </a:spcBef>
              <a:spcAft>
                <a:spcPct val="0"/>
              </a:spcAft>
              <a:defRPr b="1">
                <a:solidFill>
                  <a:srgbClr val="0000FF"/>
                </a:solidFill>
                <a:latin typeface="Arial" charset="0"/>
                <a:cs typeface="Arial" charset="0"/>
              </a:defRPr>
            </a:lvl7pPr>
            <a:lvl8pPr marL="3429000" indent="-228600" eaLnBrk="0" fontAlgn="base" hangingPunct="0">
              <a:spcBef>
                <a:spcPct val="0"/>
              </a:spcBef>
              <a:spcAft>
                <a:spcPct val="0"/>
              </a:spcAft>
              <a:defRPr b="1">
                <a:solidFill>
                  <a:srgbClr val="0000FF"/>
                </a:solidFill>
                <a:latin typeface="Arial" charset="0"/>
                <a:cs typeface="Arial" charset="0"/>
              </a:defRPr>
            </a:lvl8pPr>
            <a:lvl9pPr marL="3886200" indent="-228600" eaLnBrk="0" fontAlgn="base" hangingPunct="0">
              <a:spcBef>
                <a:spcPct val="0"/>
              </a:spcBef>
              <a:spcAft>
                <a:spcPct val="0"/>
              </a:spcAft>
              <a:defRPr b="1">
                <a:solidFill>
                  <a:srgbClr val="0000FF"/>
                </a:solidFill>
                <a:latin typeface="Arial" charset="0"/>
                <a:cs typeface="Arial" charset="0"/>
              </a:defRPr>
            </a:lvl9pPr>
          </a:lstStyle>
          <a:p>
            <a:pPr eaLnBrk="1" fontAlgn="auto" hangingPunct="1">
              <a:spcBef>
                <a:spcPts val="0"/>
              </a:spcBef>
              <a:spcAft>
                <a:spcPts val="0"/>
              </a:spcAft>
              <a:defRPr/>
            </a:pPr>
            <a:r>
              <a:rPr lang="en-US" altLang="ja-JP" sz="4000">
                <a:solidFill>
                  <a:srgbClr val="FF0000"/>
                </a:solidFill>
                <a:effectLst>
                  <a:outerShdw blurRad="38100" dist="38100" dir="2700000" algn="tl">
                    <a:srgbClr val="FFFFFF"/>
                  </a:outerShdw>
                </a:effectLst>
                <a:latin typeface="Times New Roman" pitchFamily="18" charset="0"/>
              </a:rPr>
              <a:t>2012</a:t>
            </a:r>
            <a:endParaRPr lang="en-US" altLang="ja-JP" sz="1100">
              <a:solidFill>
                <a:srgbClr val="FF0000"/>
              </a:solidFill>
              <a:effectLst>
                <a:outerShdw blurRad="38100" dist="38100" dir="2700000" algn="tl">
                  <a:srgbClr val="FFFFFF"/>
                </a:outerShdw>
              </a:effectLst>
              <a:latin typeface="Times New Roman" pitchFamily="18" charset="0"/>
            </a:endParaRPr>
          </a:p>
          <a:p>
            <a:pPr eaLnBrk="1" fontAlgn="auto" hangingPunct="1">
              <a:spcBef>
                <a:spcPts val="0"/>
              </a:spcBef>
              <a:spcAft>
                <a:spcPts val="0"/>
              </a:spcAft>
              <a:defRPr/>
            </a:pPr>
            <a:endParaRPr lang="en-US" altLang="ja-JP" sz="1100">
              <a:solidFill>
                <a:srgbClr val="FF0000"/>
              </a:solidFill>
              <a:effectLst>
                <a:outerShdw blurRad="38100" dist="38100" dir="2700000" algn="tl">
                  <a:srgbClr val="FFFFFF"/>
                </a:outerShdw>
              </a:effectLst>
              <a:latin typeface="Times New Roman" pitchFamily="18"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title"/>
          </p:nvPr>
        </p:nvSpPr>
        <p:spPr>
          <a:xfrm>
            <a:off x="381000" y="228600"/>
            <a:ext cx="8229600" cy="1143000"/>
          </a:xfrm>
          <a:ln/>
        </p:spPr>
        <p:txBody>
          <a:bodyPr/>
          <a:lstStyle/>
          <a:p>
            <a:r>
              <a:rPr lang="ja-JP" altLang="en-US" sz="4000" b="1">
                <a:solidFill>
                  <a:srgbClr val="FF0000"/>
                </a:solidFill>
                <a:effectLst>
                  <a:outerShdw blurRad="38100" dist="38100" dir="2700000" algn="tl">
                    <a:srgbClr val="C0C0C0"/>
                  </a:outerShdw>
                </a:effectLst>
              </a:rPr>
              <a:t>ロータリーの</a:t>
            </a:r>
            <a:r>
              <a:rPr lang="en-US" altLang="ja-JP" sz="4000" b="1">
                <a:solidFill>
                  <a:srgbClr val="FF0000"/>
                </a:solidFill>
                <a:effectLst>
                  <a:outerShdw blurRad="38100" dist="38100" dir="2700000" algn="tl">
                    <a:srgbClr val="C0C0C0"/>
                  </a:outerShdw>
                </a:effectLst>
              </a:rPr>
              <a:t>2</a:t>
            </a:r>
            <a:r>
              <a:rPr lang="ja-JP" altLang="en-US" sz="4000" b="1">
                <a:solidFill>
                  <a:srgbClr val="FF0000"/>
                </a:solidFill>
                <a:effectLst>
                  <a:outerShdw blurRad="38100" dist="38100" dir="2700000" algn="tl">
                    <a:srgbClr val="C0C0C0"/>
                  </a:outerShdw>
                </a:effectLst>
              </a:rPr>
              <a:t>億ドルのチャレンジ</a:t>
            </a:r>
            <a:endParaRPr lang="ja-JP" altLang="en-US" sz="4800"/>
          </a:p>
        </p:txBody>
      </p:sp>
      <p:sp>
        <p:nvSpPr>
          <p:cNvPr id="125955" name="Freeform 3"/>
          <p:cNvSpPr>
            <a:spLocks/>
          </p:cNvSpPr>
          <p:nvPr/>
        </p:nvSpPr>
        <p:spPr bwMode="auto">
          <a:xfrm>
            <a:off x="1143000" y="1371600"/>
            <a:ext cx="6934200" cy="4572000"/>
          </a:xfrm>
          <a:custGeom>
            <a:avLst/>
            <a:gdLst/>
            <a:ahLst/>
            <a:cxnLst>
              <a:cxn ang="0">
                <a:pos x="650" y="0"/>
              </a:cxn>
              <a:cxn ang="0">
                <a:pos x="762" y="22"/>
              </a:cxn>
              <a:cxn ang="0">
                <a:pos x="870" y="66"/>
              </a:cxn>
              <a:cxn ang="0">
                <a:pos x="968" y="128"/>
              </a:cxn>
              <a:cxn ang="0">
                <a:pos x="1052" y="208"/>
              </a:cxn>
              <a:cxn ang="0">
                <a:pos x="1118" y="302"/>
              </a:cxn>
              <a:cxn ang="0">
                <a:pos x="1166" y="406"/>
              </a:cxn>
              <a:cxn ang="0">
                <a:pos x="1144" y="518"/>
              </a:cxn>
              <a:cxn ang="0">
                <a:pos x="1158" y="634"/>
              </a:cxn>
              <a:cxn ang="0">
                <a:pos x="1142" y="748"/>
              </a:cxn>
              <a:cxn ang="0">
                <a:pos x="1144" y="856"/>
              </a:cxn>
              <a:cxn ang="0">
                <a:pos x="1086" y="956"/>
              </a:cxn>
              <a:cxn ang="0">
                <a:pos x="1012" y="1044"/>
              </a:cxn>
              <a:cxn ang="0">
                <a:pos x="920" y="1114"/>
              </a:cxn>
              <a:cxn ang="0">
                <a:pos x="818" y="1168"/>
              </a:cxn>
              <a:cxn ang="0">
                <a:pos x="706" y="1200"/>
              </a:cxn>
              <a:cxn ang="0">
                <a:pos x="592" y="1212"/>
              </a:cxn>
              <a:cxn ang="0">
                <a:pos x="476" y="1200"/>
              </a:cxn>
              <a:cxn ang="0">
                <a:pos x="366" y="1168"/>
              </a:cxn>
              <a:cxn ang="0">
                <a:pos x="262" y="1114"/>
              </a:cxn>
              <a:cxn ang="0">
                <a:pos x="172" y="1044"/>
              </a:cxn>
              <a:cxn ang="0">
                <a:pos x="96" y="956"/>
              </a:cxn>
              <a:cxn ang="0">
                <a:pos x="38" y="856"/>
              </a:cxn>
              <a:cxn ang="0">
                <a:pos x="0" y="748"/>
              </a:cxn>
              <a:cxn ang="0">
                <a:pos x="14" y="634"/>
              </a:cxn>
              <a:cxn ang="0">
                <a:pos x="20" y="518"/>
              </a:cxn>
              <a:cxn ang="0">
                <a:pos x="16" y="406"/>
              </a:cxn>
              <a:cxn ang="0">
                <a:pos x="64" y="302"/>
              </a:cxn>
              <a:cxn ang="0">
                <a:pos x="132" y="208"/>
              </a:cxn>
              <a:cxn ang="0">
                <a:pos x="216" y="128"/>
              </a:cxn>
              <a:cxn ang="0">
                <a:pos x="312" y="66"/>
              </a:cxn>
              <a:cxn ang="0">
                <a:pos x="420" y="22"/>
              </a:cxn>
              <a:cxn ang="0">
                <a:pos x="534" y="0"/>
              </a:cxn>
            </a:cxnLst>
            <a:rect l="0" t="0" r="r" b="b"/>
            <a:pathLst>
              <a:path w="1166" h="1212">
                <a:moveTo>
                  <a:pt x="592" y="240"/>
                </a:moveTo>
                <a:lnTo>
                  <a:pt x="650" y="0"/>
                </a:lnTo>
                <a:lnTo>
                  <a:pt x="660" y="248"/>
                </a:lnTo>
                <a:lnTo>
                  <a:pt x="762" y="22"/>
                </a:lnTo>
                <a:lnTo>
                  <a:pt x="726" y="266"/>
                </a:lnTo>
                <a:lnTo>
                  <a:pt x="870" y="66"/>
                </a:lnTo>
                <a:lnTo>
                  <a:pt x="788" y="298"/>
                </a:lnTo>
                <a:lnTo>
                  <a:pt x="968" y="128"/>
                </a:lnTo>
                <a:lnTo>
                  <a:pt x="844" y="342"/>
                </a:lnTo>
                <a:lnTo>
                  <a:pt x="1052" y="208"/>
                </a:lnTo>
                <a:lnTo>
                  <a:pt x="888" y="394"/>
                </a:lnTo>
                <a:lnTo>
                  <a:pt x="1118" y="302"/>
                </a:lnTo>
                <a:lnTo>
                  <a:pt x="924" y="454"/>
                </a:lnTo>
                <a:lnTo>
                  <a:pt x="1166" y="406"/>
                </a:lnTo>
                <a:lnTo>
                  <a:pt x="946" y="518"/>
                </a:lnTo>
                <a:lnTo>
                  <a:pt x="1144" y="518"/>
                </a:lnTo>
                <a:lnTo>
                  <a:pt x="956" y="588"/>
                </a:lnTo>
                <a:lnTo>
                  <a:pt x="1158" y="634"/>
                </a:lnTo>
                <a:lnTo>
                  <a:pt x="952" y="656"/>
                </a:lnTo>
                <a:lnTo>
                  <a:pt x="1142" y="748"/>
                </a:lnTo>
                <a:lnTo>
                  <a:pt x="936" y="724"/>
                </a:lnTo>
                <a:lnTo>
                  <a:pt x="1144" y="856"/>
                </a:lnTo>
                <a:lnTo>
                  <a:pt x="908" y="786"/>
                </a:lnTo>
                <a:lnTo>
                  <a:pt x="1086" y="956"/>
                </a:lnTo>
                <a:lnTo>
                  <a:pt x="868" y="842"/>
                </a:lnTo>
                <a:lnTo>
                  <a:pt x="1012" y="1044"/>
                </a:lnTo>
                <a:lnTo>
                  <a:pt x="816" y="890"/>
                </a:lnTo>
                <a:lnTo>
                  <a:pt x="920" y="1114"/>
                </a:lnTo>
                <a:lnTo>
                  <a:pt x="758" y="928"/>
                </a:lnTo>
                <a:lnTo>
                  <a:pt x="818" y="1168"/>
                </a:lnTo>
                <a:lnTo>
                  <a:pt x="694" y="954"/>
                </a:lnTo>
                <a:lnTo>
                  <a:pt x="706" y="1200"/>
                </a:lnTo>
                <a:lnTo>
                  <a:pt x="626" y="966"/>
                </a:lnTo>
                <a:lnTo>
                  <a:pt x="592" y="1212"/>
                </a:lnTo>
                <a:lnTo>
                  <a:pt x="556" y="966"/>
                </a:lnTo>
                <a:lnTo>
                  <a:pt x="476" y="1200"/>
                </a:lnTo>
                <a:lnTo>
                  <a:pt x="488" y="954"/>
                </a:lnTo>
                <a:lnTo>
                  <a:pt x="366" y="1168"/>
                </a:lnTo>
                <a:lnTo>
                  <a:pt x="424" y="928"/>
                </a:lnTo>
                <a:lnTo>
                  <a:pt x="262" y="1114"/>
                </a:lnTo>
                <a:lnTo>
                  <a:pt x="366" y="890"/>
                </a:lnTo>
                <a:lnTo>
                  <a:pt x="172" y="1044"/>
                </a:lnTo>
                <a:lnTo>
                  <a:pt x="316" y="842"/>
                </a:lnTo>
                <a:lnTo>
                  <a:pt x="96" y="956"/>
                </a:lnTo>
                <a:lnTo>
                  <a:pt x="276" y="786"/>
                </a:lnTo>
                <a:lnTo>
                  <a:pt x="38" y="856"/>
                </a:lnTo>
                <a:lnTo>
                  <a:pt x="246" y="724"/>
                </a:lnTo>
                <a:lnTo>
                  <a:pt x="0" y="748"/>
                </a:lnTo>
                <a:lnTo>
                  <a:pt x="230" y="656"/>
                </a:lnTo>
                <a:lnTo>
                  <a:pt x="14" y="634"/>
                </a:lnTo>
                <a:lnTo>
                  <a:pt x="226" y="588"/>
                </a:lnTo>
                <a:lnTo>
                  <a:pt x="20" y="518"/>
                </a:lnTo>
                <a:lnTo>
                  <a:pt x="236" y="518"/>
                </a:lnTo>
                <a:lnTo>
                  <a:pt x="16" y="406"/>
                </a:lnTo>
                <a:lnTo>
                  <a:pt x="260" y="454"/>
                </a:lnTo>
                <a:lnTo>
                  <a:pt x="64" y="302"/>
                </a:lnTo>
                <a:lnTo>
                  <a:pt x="294" y="394"/>
                </a:lnTo>
                <a:lnTo>
                  <a:pt x="132" y="208"/>
                </a:lnTo>
                <a:lnTo>
                  <a:pt x="340" y="342"/>
                </a:lnTo>
                <a:lnTo>
                  <a:pt x="216" y="128"/>
                </a:lnTo>
                <a:lnTo>
                  <a:pt x="394" y="298"/>
                </a:lnTo>
                <a:lnTo>
                  <a:pt x="312" y="66"/>
                </a:lnTo>
                <a:lnTo>
                  <a:pt x="456" y="266"/>
                </a:lnTo>
                <a:lnTo>
                  <a:pt x="420" y="22"/>
                </a:lnTo>
                <a:lnTo>
                  <a:pt x="522" y="248"/>
                </a:lnTo>
                <a:lnTo>
                  <a:pt x="534" y="0"/>
                </a:lnTo>
                <a:lnTo>
                  <a:pt x="592" y="240"/>
                </a:lnTo>
                <a:close/>
              </a:path>
            </a:pathLst>
          </a:custGeom>
          <a:solidFill>
            <a:srgbClr val="FFE000"/>
          </a:solidFill>
          <a:ln w="9525">
            <a:noFill/>
            <a:round/>
            <a:headEnd/>
            <a:tailEnd/>
          </a:ln>
        </p:spPr>
        <p:txBody>
          <a:bodyPr/>
          <a:lstStyle/>
          <a:p>
            <a:endParaRPr lang="ja-JP" altLang="en-US"/>
          </a:p>
        </p:txBody>
      </p:sp>
      <p:sp>
        <p:nvSpPr>
          <p:cNvPr id="125956" name="Text Box 4"/>
          <p:cNvSpPr txBox="1">
            <a:spLocks noChangeArrowheads="1"/>
          </p:cNvSpPr>
          <p:nvPr/>
        </p:nvSpPr>
        <p:spPr bwMode="auto">
          <a:xfrm>
            <a:off x="2743200" y="2438400"/>
            <a:ext cx="4800600" cy="366713"/>
          </a:xfrm>
          <a:prstGeom prst="rect">
            <a:avLst/>
          </a:prstGeom>
          <a:noFill/>
          <a:ln w="9525">
            <a:noFill/>
            <a:miter lim="800000"/>
            <a:headEnd/>
            <a:tailEnd/>
          </a:ln>
          <a:effectLst/>
        </p:spPr>
        <p:txBody>
          <a:bodyPr>
            <a:spAutoFit/>
          </a:bodyPr>
          <a:lstStyle/>
          <a:p>
            <a:pPr>
              <a:spcBef>
                <a:spcPct val="50000"/>
              </a:spcBef>
            </a:pPr>
            <a:endParaRPr kumimoji="0" lang="ja-JP" altLang="ja-JP"/>
          </a:p>
        </p:txBody>
      </p:sp>
      <p:sp>
        <p:nvSpPr>
          <p:cNvPr id="125957" name="Text Box 5"/>
          <p:cNvSpPr txBox="1">
            <a:spLocks noChangeArrowheads="1"/>
          </p:cNvSpPr>
          <p:nvPr/>
        </p:nvSpPr>
        <p:spPr bwMode="auto">
          <a:xfrm>
            <a:off x="2411760" y="3048000"/>
            <a:ext cx="4752528" cy="1077218"/>
          </a:xfrm>
          <a:prstGeom prst="rect">
            <a:avLst/>
          </a:prstGeom>
          <a:noFill/>
          <a:ln w="9525">
            <a:noFill/>
            <a:miter lim="800000"/>
            <a:headEnd/>
            <a:tailEnd/>
          </a:ln>
          <a:effectLst/>
        </p:spPr>
        <p:txBody>
          <a:bodyPr wrap="square">
            <a:spAutoFit/>
          </a:bodyPr>
          <a:lstStyle/>
          <a:p>
            <a:pPr algn="ctr"/>
            <a:r>
              <a:rPr kumimoji="0" lang="en-US" altLang="ja-JP" sz="3200" b="1" dirty="0">
                <a:solidFill>
                  <a:srgbClr val="3333FF"/>
                </a:solidFill>
              </a:rPr>
              <a:t>2012</a:t>
            </a:r>
            <a:r>
              <a:rPr kumimoji="0" lang="ja-JP" altLang="en-US" sz="3200" b="1" dirty="0">
                <a:solidFill>
                  <a:srgbClr val="3333FF"/>
                </a:solidFill>
              </a:rPr>
              <a:t>年</a:t>
            </a:r>
            <a:r>
              <a:rPr kumimoji="0" lang="en-US" altLang="ja-JP" sz="3200" b="1" dirty="0">
                <a:solidFill>
                  <a:srgbClr val="3333FF"/>
                </a:solidFill>
              </a:rPr>
              <a:t>6</a:t>
            </a:r>
            <a:r>
              <a:rPr kumimoji="0" lang="ja-JP" altLang="en-US" sz="3200" b="1" dirty="0">
                <a:solidFill>
                  <a:srgbClr val="3333FF"/>
                </a:solidFill>
              </a:rPr>
              <a:t>月</a:t>
            </a:r>
            <a:r>
              <a:rPr kumimoji="0" lang="en-US" altLang="ja-JP" sz="3200" b="1" dirty="0">
                <a:solidFill>
                  <a:srgbClr val="3333FF"/>
                </a:solidFill>
              </a:rPr>
              <a:t>25</a:t>
            </a:r>
            <a:r>
              <a:rPr kumimoji="0" lang="ja-JP" altLang="en-US" sz="3200" b="1" dirty="0">
                <a:solidFill>
                  <a:srgbClr val="3333FF"/>
                </a:solidFill>
              </a:rPr>
              <a:t>日</a:t>
            </a:r>
          </a:p>
          <a:p>
            <a:pPr algn="ctr"/>
            <a:r>
              <a:rPr kumimoji="0" lang="ja-JP" altLang="en-US" sz="3200" b="1" dirty="0">
                <a:solidFill>
                  <a:srgbClr val="3333FF"/>
                </a:solidFill>
              </a:rPr>
              <a:t>募金総額：</a:t>
            </a:r>
            <a:r>
              <a:rPr kumimoji="0" lang="en-US" altLang="ja-JP" sz="3200" b="1" u="sng" dirty="0">
                <a:solidFill>
                  <a:srgbClr val="FF0000"/>
                </a:solidFill>
              </a:rPr>
              <a:t>2</a:t>
            </a:r>
            <a:r>
              <a:rPr kumimoji="0" lang="ja-JP" altLang="en-US" sz="3200" b="1" u="sng" dirty="0">
                <a:solidFill>
                  <a:srgbClr val="FF0000"/>
                </a:solidFill>
              </a:rPr>
              <a:t>億</a:t>
            </a:r>
            <a:r>
              <a:rPr kumimoji="0" lang="en-US" altLang="ja-JP" sz="3200" b="1" u="sng" dirty="0">
                <a:solidFill>
                  <a:srgbClr val="FF0000"/>
                </a:solidFill>
              </a:rPr>
              <a:t>2340</a:t>
            </a:r>
            <a:r>
              <a:rPr kumimoji="0" lang="ja-JP" altLang="en-US" sz="3200" b="1" u="sng" dirty="0">
                <a:solidFill>
                  <a:srgbClr val="FF0000"/>
                </a:solidFill>
              </a:rPr>
              <a:t>万ドル</a:t>
            </a:r>
          </a:p>
        </p:txBody>
      </p:sp>
      <p:sp>
        <p:nvSpPr>
          <p:cNvPr id="6" name="正方形/長方形 5"/>
          <p:cNvSpPr/>
          <p:nvPr/>
        </p:nvSpPr>
        <p:spPr>
          <a:xfrm>
            <a:off x="3635896" y="5661248"/>
            <a:ext cx="46085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solidFill>
                  <a:srgbClr val="3333FF"/>
                </a:solidFill>
              </a:rPr>
              <a:t>これは成功</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6" name="Picture 2" descr="C:\Users\HIROSHI FUKE\Desktop\currentyear[1].jpg"/>
          <p:cNvPicPr>
            <a:picLocks noGrp="1" noChangeAspect="1" noChangeArrowheads="1"/>
          </p:cNvPicPr>
          <p:nvPr>
            <p:ph idx="1"/>
          </p:nvPr>
        </p:nvPicPr>
        <p:blipFill>
          <a:blip r:embed="rId3" cstate="print"/>
          <a:srcRect/>
          <a:stretch>
            <a:fillRect/>
          </a:stretch>
        </p:blipFill>
        <p:spPr bwMode="auto">
          <a:xfrm>
            <a:off x="248675" y="332655"/>
            <a:ext cx="8643805" cy="6351421"/>
          </a:xfrm>
          <a:prstGeom prst="rect">
            <a:avLst/>
          </a:prstGeom>
          <a:noFill/>
        </p:spPr>
      </p:pic>
      <p:sp>
        <p:nvSpPr>
          <p:cNvPr id="5" name="角丸四角形 4"/>
          <p:cNvSpPr/>
          <p:nvPr/>
        </p:nvSpPr>
        <p:spPr>
          <a:xfrm>
            <a:off x="5436096" y="4869160"/>
            <a:ext cx="3384376" cy="7920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0000"/>
                </a:solidFill>
              </a:rPr>
              <a:t>残るは</a:t>
            </a:r>
            <a:r>
              <a:rPr kumimoji="1" lang="en-US" altLang="ja-JP" sz="2000" b="1" dirty="0">
                <a:solidFill>
                  <a:srgbClr val="FF0000"/>
                </a:solidFill>
              </a:rPr>
              <a:t>2</a:t>
            </a:r>
            <a:r>
              <a:rPr kumimoji="1" lang="ja-JP" altLang="en-US" sz="2000" b="1" dirty="0">
                <a:solidFill>
                  <a:srgbClr val="FF0000"/>
                </a:solidFill>
              </a:rPr>
              <a:t>か国</a:t>
            </a:r>
          </a:p>
          <a:p>
            <a:pPr algn="ctr"/>
            <a:r>
              <a:rPr lang="ja-JP" altLang="en-US" sz="2000" b="1" dirty="0">
                <a:solidFill>
                  <a:srgbClr val="FF0000"/>
                </a:solidFill>
              </a:rPr>
              <a:t>パキスタンとアフガニスタン</a:t>
            </a:r>
            <a:endParaRPr kumimoji="1" lang="ja-JP" altLang="en-US" sz="2000" b="1"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ja-JP" altLang="en-US" sz="6000">
                <a:solidFill>
                  <a:srgbClr val="0000FF"/>
                </a:solidFill>
              </a:rPr>
              <a:t>驚くべき成果</a:t>
            </a:r>
            <a:r>
              <a:rPr lang="en-US" altLang="ja-JP" sz="6000">
                <a:solidFill>
                  <a:srgbClr val="0000FF"/>
                </a:solidFill>
              </a:rPr>
              <a:t>!!</a:t>
            </a:r>
          </a:p>
        </p:txBody>
      </p:sp>
      <p:sp>
        <p:nvSpPr>
          <p:cNvPr id="58371" name="Rectangle 3"/>
          <p:cNvSpPr>
            <a:spLocks noGrp="1" noChangeArrowheads="1"/>
          </p:cNvSpPr>
          <p:nvPr>
            <p:ph type="body" idx="1"/>
          </p:nvPr>
        </p:nvSpPr>
        <p:spPr/>
        <p:txBody>
          <a:bodyPr/>
          <a:lstStyle/>
          <a:p>
            <a:pPr algn="ctr">
              <a:lnSpc>
                <a:spcPct val="90000"/>
              </a:lnSpc>
              <a:buFontTx/>
              <a:buNone/>
            </a:pPr>
            <a:r>
              <a:rPr lang="ja-JP" altLang="en-US" sz="4800">
                <a:solidFill>
                  <a:srgbClr val="0000FF"/>
                </a:solidFill>
              </a:rPr>
              <a:t>しかし　ポリオ撲滅の闘いは</a:t>
            </a:r>
          </a:p>
          <a:p>
            <a:pPr algn="ctr">
              <a:lnSpc>
                <a:spcPct val="90000"/>
              </a:lnSpc>
              <a:buFontTx/>
              <a:buNone/>
            </a:pPr>
            <a:r>
              <a:rPr lang="ja-JP" altLang="en-US" sz="4800">
                <a:solidFill>
                  <a:srgbClr val="0000FF"/>
                </a:solidFill>
              </a:rPr>
              <a:t>まだ終わっていない</a:t>
            </a:r>
          </a:p>
          <a:p>
            <a:pPr algn="ctr">
              <a:lnSpc>
                <a:spcPct val="90000"/>
              </a:lnSpc>
              <a:buFontTx/>
              <a:buNone/>
            </a:pPr>
            <a:r>
              <a:rPr lang="ja-JP" altLang="en-US" sz="6600" b="1">
                <a:solidFill>
                  <a:srgbClr val="FF0000"/>
                </a:solidFill>
              </a:rPr>
              <a:t>↓</a:t>
            </a:r>
          </a:p>
          <a:p>
            <a:pPr algn="ctr">
              <a:lnSpc>
                <a:spcPct val="90000"/>
              </a:lnSpc>
              <a:buFontTx/>
              <a:buNone/>
            </a:pPr>
            <a:r>
              <a:rPr lang="ja-JP" altLang="en-US">
                <a:solidFill>
                  <a:srgbClr val="FF3300"/>
                </a:solidFill>
              </a:rPr>
              <a:t>　</a:t>
            </a:r>
            <a:r>
              <a:rPr lang="ja-JP" altLang="en-US" sz="5400" b="1">
                <a:solidFill>
                  <a:srgbClr val="FF3300"/>
                </a:solidFill>
              </a:rPr>
              <a:t>根絶</a:t>
            </a:r>
            <a:r>
              <a:rPr lang="ja-JP" altLang="en-US" sz="4800">
                <a:solidFill>
                  <a:srgbClr val="FF3300"/>
                </a:solidFill>
              </a:rPr>
              <a:t>しないと後戻り</a:t>
            </a:r>
          </a:p>
          <a:p>
            <a:pPr algn="ctr">
              <a:lnSpc>
                <a:spcPct val="90000"/>
              </a:lnSpc>
              <a:buFontTx/>
              <a:buNone/>
            </a:pPr>
            <a:r>
              <a:rPr lang="ja-JP" altLang="en-US" sz="4800">
                <a:solidFill>
                  <a:srgbClr val="0000FF"/>
                </a:solidFill>
              </a:rPr>
              <a:t>相手は</a:t>
            </a:r>
            <a:r>
              <a:rPr lang="ja-JP" altLang="en-US" sz="4800">
                <a:solidFill>
                  <a:srgbClr val="FF3300"/>
                </a:solidFill>
              </a:rPr>
              <a:t>ウィルス</a:t>
            </a:r>
            <a:endParaRPr lang="ja-JP" altLang="en-US" sz="4800">
              <a:solidFill>
                <a:srgbClr val="0000FF"/>
              </a:solidFill>
            </a:endParaRPr>
          </a:p>
          <a:p>
            <a:pPr>
              <a:lnSpc>
                <a:spcPct val="90000"/>
              </a:lnSpc>
              <a:buFontTx/>
              <a:buNone/>
            </a:pPr>
            <a:endParaRPr lang="ja-JP" altLang="en-US"/>
          </a:p>
          <a:p>
            <a:pPr>
              <a:lnSpc>
                <a:spcPct val="90000"/>
              </a:lnSpc>
              <a:buFontTx/>
              <a:buNone/>
            </a:pPr>
            <a:endParaRPr lang="en-US" altLang="ja-JP"/>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solidFill>
            <a:schemeClr val="accent1">
              <a:lumMod val="40000"/>
              <a:lumOff val="60000"/>
            </a:schemeClr>
          </a:solidFill>
        </p:spPr>
        <p:txBody>
          <a:bodyPr/>
          <a:lstStyle/>
          <a:p>
            <a:r>
              <a:rPr lang="ja-JP" altLang="en-US" dirty="0">
                <a:solidFill>
                  <a:srgbClr val="0000FF"/>
                </a:solidFill>
              </a:rPr>
              <a:t>残る</a:t>
            </a:r>
            <a:r>
              <a:rPr lang="ja-JP" altLang="en-US" dirty="0">
                <a:solidFill>
                  <a:srgbClr val="FF3300"/>
                </a:solidFill>
              </a:rPr>
              <a:t>最後の</a:t>
            </a:r>
            <a:r>
              <a:rPr lang="en-US" altLang="ja-JP" dirty="0">
                <a:solidFill>
                  <a:srgbClr val="FF3300"/>
                </a:solidFill>
              </a:rPr>
              <a:t>1%</a:t>
            </a:r>
            <a:r>
              <a:rPr lang="ja-JP" altLang="en-US" dirty="0"/>
              <a:t>　</a:t>
            </a:r>
            <a:r>
              <a:rPr lang="ja-JP" altLang="en-US" dirty="0">
                <a:solidFill>
                  <a:srgbClr val="0000FF"/>
                </a:solidFill>
              </a:rPr>
              <a:t>⇒</a:t>
            </a:r>
            <a:r>
              <a:rPr lang="ja-JP" altLang="en-US" dirty="0"/>
              <a:t>　</a:t>
            </a:r>
            <a:r>
              <a:rPr lang="ja-JP" altLang="en-US" dirty="0">
                <a:solidFill>
                  <a:srgbClr val="0000FF"/>
                </a:solidFill>
              </a:rPr>
              <a:t>膨大なコスト</a:t>
            </a:r>
          </a:p>
        </p:txBody>
      </p:sp>
      <p:sp>
        <p:nvSpPr>
          <p:cNvPr id="78851" name="Rectangle 3"/>
          <p:cNvSpPr>
            <a:spLocks noGrp="1" noChangeArrowheads="1"/>
          </p:cNvSpPr>
          <p:nvPr>
            <p:ph type="body" idx="1"/>
          </p:nvPr>
        </p:nvSpPr>
        <p:spPr>
          <a:solidFill>
            <a:schemeClr val="bg1"/>
          </a:solidFill>
        </p:spPr>
        <p:txBody>
          <a:bodyPr/>
          <a:lstStyle/>
          <a:p>
            <a:r>
              <a:rPr lang="ja-JP" altLang="en-US" sz="4000" dirty="0">
                <a:solidFill>
                  <a:srgbClr val="FF3300"/>
                </a:solidFill>
              </a:rPr>
              <a:t>武力紛争</a:t>
            </a:r>
          </a:p>
          <a:p>
            <a:r>
              <a:rPr lang="ja-JP" altLang="en-US" sz="4000" dirty="0">
                <a:solidFill>
                  <a:srgbClr val="FF3300"/>
                </a:solidFill>
              </a:rPr>
              <a:t>地理的孤立</a:t>
            </a:r>
          </a:p>
          <a:p>
            <a:r>
              <a:rPr lang="ja-JP" altLang="en-US" sz="4000" dirty="0">
                <a:solidFill>
                  <a:srgbClr val="FF3300"/>
                </a:solidFill>
              </a:rPr>
              <a:t>乏しいインフラ</a:t>
            </a:r>
          </a:p>
          <a:p>
            <a:r>
              <a:rPr lang="ja-JP" altLang="en-US" sz="4000" dirty="0">
                <a:solidFill>
                  <a:srgbClr val="FF3300"/>
                </a:solidFill>
              </a:rPr>
              <a:t>文化的、宗教的障壁</a:t>
            </a:r>
            <a:r>
              <a:rPr lang="en-US" altLang="ja-JP" sz="4000" dirty="0">
                <a:solidFill>
                  <a:srgbClr val="3333FF"/>
                </a:solidFill>
              </a:rPr>
              <a:t>(</a:t>
            </a:r>
            <a:r>
              <a:rPr lang="ja-JP" altLang="en-US" sz="4000" dirty="0">
                <a:solidFill>
                  <a:srgbClr val="3333FF"/>
                </a:solidFill>
              </a:rPr>
              <a:t>誤解</a:t>
            </a:r>
            <a:r>
              <a:rPr lang="en-US" altLang="ja-JP" sz="4000" dirty="0">
                <a:solidFill>
                  <a:srgbClr val="3333FF"/>
                </a:solidFill>
              </a:rPr>
              <a:t>)</a:t>
            </a:r>
            <a:endParaRPr lang="ja-JP" altLang="en-US" sz="4000" dirty="0">
              <a:solidFill>
                <a:srgbClr val="3333FF"/>
              </a:solidFill>
            </a:endParaRPr>
          </a:p>
          <a:p>
            <a:r>
              <a:rPr lang="ja-JP" altLang="en-US" sz="4000" dirty="0">
                <a:solidFill>
                  <a:srgbClr val="FF3300"/>
                </a:solidFill>
              </a:rPr>
              <a:t>予防接種活動員の疲弊</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PP-less-Whee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03427" name="Picture 3" descr="PP-Wheel-Alone"/>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03428" name="Text Box 4"/>
          <p:cNvSpPr txBox="1">
            <a:spLocks noChangeArrowheads="1"/>
          </p:cNvSpPr>
          <p:nvPr/>
        </p:nvSpPr>
        <p:spPr bwMode="auto">
          <a:xfrm>
            <a:off x="4419600" y="457200"/>
            <a:ext cx="3200400" cy="579438"/>
          </a:xfrm>
          <a:prstGeom prst="rect">
            <a:avLst/>
          </a:prstGeom>
          <a:noFill/>
          <a:ln w="9525">
            <a:noFill/>
            <a:miter lim="800000"/>
            <a:headEnd/>
            <a:tailEnd/>
          </a:ln>
          <a:effectLst/>
        </p:spPr>
        <p:txBody>
          <a:bodyPr>
            <a:spAutoFit/>
          </a:bodyPr>
          <a:lstStyle/>
          <a:p>
            <a:pPr>
              <a:spcBef>
                <a:spcPct val="50000"/>
              </a:spcBef>
            </a:pPr>
            <a:r>
              <a:rPr kumimoji="0" lang="ja-JP" altLang="en-US" sz="3200" b="1">
                <a:solidFill>
                  <a:srgbClr val="817E00"/>
                </a:solidFill>
                <a:effectLst>
                  <a:outerShdw blurRad="38100" dist="38100" dir="2700000" algn="tl">
                    <a:srgbClr val="C0C0C0"/>
                  </a:outerShdw>
                </a:effectLst>
                <a:latin typeface="Arial Black" pitchFamily="34" charset="0"/>
              </a:rPr>
              <a:t>ポリオ・プラス</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p:cTn id="7" dur="2000" fill="hold"/>
                                        <p:tgtEl>
                                          <p:spTgt spid="103426"/>
                                        </p:tgtEl>
                                        <p:attrNameLst>
                                          <p:attrName>ppt_w</p:attrName>
                                        </p:attrNameLst>
                                      </p:cBhvr>
                                      <p:tavLst>
                                        <p:tav tm="0">
                                          <p:val>
                                            <p:fltVal val="0"/>
                                          </p:val>
                                        </p:tav>
                                        <p:tav tm="100000">
                                          <p:val>
                                            <p:strVal val="#ppt_w"/>
                                          </p:val>
                                        </p:tav>
                                      </p:tavLst>
                                    </p:anim>
                                    <p:anim calcmode="lin" valueType="num">
                                      <p:cBhvr>
                                        <p:cTn id="8" dur="2000" fill="hold"/>
                                        <p:tgtEl>
                                          <p:spTgt spid="10342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3427"/>
                                        </p:tgtEl>
                                        <p:attrNameLst>
                                          <p:attrName>style.visibility</p:attrName>
                                        </p:attrNameLst>
                                      </p:cBhvr>
                                      <p:to>
                                        <p:strVal val="visible"/>
                                      </p:to>
                                    </p:set>
                                    <p:anim calcmode="lin" valueType="num">
                                      <p:cBhvr>
                                        <p:cTn id="11" dur="2000" fill="hold"/>
                                        <p:tgtEl>
                                          <p:spTgt spid="103427"/>
                                        </p:tgtEl>
                                        <p:attrNameLst>
                                          <p:attrName>ppt_w</p:attrName>
                                        </p:attrNameLst>
                                      </p:cBhvr>
                                      <p:tavLst>
                                        <p:tav tm="0">
                                          <p:val>
                                            <p:fltVal val="0"/>
                                          </p:val>
                                        </p:tav>
                                        <p:tav tm="100000">
                                          <p:val>
                                            <p:strVal val="#ppt_w"/>
                                          </p:val>
                                        </p:tav>
                                      </p:tavLst>
                                    </p:anim>
                                    <p:anim calcmode="lin" valueType="num">
                                      <p:cBhvr>
                                        <p:cTn id="12" dur="2000" fill="hold"/>
                                        <p:tgtEl>
                                          <p:spTgt spid="103427"/>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3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72EA8C-B17F-4032-8E12-07654470AF9C}"/>
              </a:ext>
            </a:extLst>
          </p:cNvPr>
          <p:cNvSpPr>
            <a:spLocks noGrp="1"/>
          </p:cNvSpPr>
          <p:nvPr>
            <p:ph type="title"/>
          </p:nvPr>
        </p:nvSpPr>
        <p:spPr>
          <a:xfrm>
            <a:off x="457200" y="476672"/>
            <a:ext cx="8229600" cy="1224136"/>
          </a:xfrm>
        </p:spPr>
        <p:txBody>
          <a:bodyPr/>
          <a:lstStyle/>
          <a:p>
            <a:r>
              <a:rPr lang="ja-JP" altLang="en-US" dirty="0"/>
              <a:t>さらなる</a:t>
            </a:r>
            <a:r>
              <a:rPr kumimoji="1" lang="ja-JP" altLang="en-US" dirty="0"/>
              <a:t>ポリオとの戦い</a:t>
            </a:r>
          </a:p>
        </p:txBody>
      </p:sp>
      <p:sp>
        <p:nvSpPr>
          <p:cNvPr id="3" name="コンテンツ プレースホルダー 2">
            <a:extLst>
              <a:ext uri="{FF2B5EF4-FFF2-40B4-BE49-F238E27FC236}">
                <a16:creationId xmlns:a16="http://schemas.microsoft.com/office/drawing/2014/main" id="{F94105BD-9FAC-4659-90E6-D1A6D3FEDB22}"/>
              </a:ext>
            </a:extLst>
          </p:cNvPr>
          <p:cNvSpPr>
            <a:spLocks noGrp="1"/>
          </p:cNvSpPr>
          <p:nvPr>
            <p:ph idx="1"/>
          </p:nvPr>
        </p:nvSpPr>
        <p:spPr>
          <a:xfrm>
            <a:off x="457200" y="2204864"/>
            <a:ext cx="8229600" cy="3921299"/>
          </a:xfrm>
        </p:spPr>
        <p:txBody>
          <a:bodyPr>
            <a:normAutofit lnSpcReduction="10000"/>
          </a:bodyPr>
          <a:lstStyle/>
          <a:p>
            <a:r>
              <a:rPr kumimoji="1" lang="ja-JP" altLang="en-US" sz="4400" dirty="0"/>
              <a:t>ワクチン由来株によるポリオの発症抑止</a:t>
            </a:r>
          </a:p>
          <a:p>
            <a:endParaRPr lang="ja-JP" altLang="en-US" dirty="0"/>
          </a:p>
          <a:p>
            <a:pPr marL="0" indent="0">
              <a:buNone/>
            </a:pPr>
            <a:endParaRPr kumimoji="1" lang="ja-JP" altLang="en-US" dirty="0"/>
          </a:p>
          <a:p>
            <a:r>
              <a:rPr lang="ja-JP" altLang="en-US" sz="4400" dirty="0"/>
              <a:t>ポリオ後症候群に対する</a:t>
            </a:r>
          </a:p>
          <a:p>
            <a:pPr marL="0" indent="0">
              <a:buNone/>
            </a:pPr>
            <a:r>
              <a:rPr lang="ja-JP" altLang="en-US" sz="4400" dirty="0"/>
              <a:t>　社会福祉的対応</a:t>
            </a:r>
            <a:endParaRPr kumimoji="1" lang="ja-JP" altLang="en-US" sz="4400" dirty="0"/>
          </a:p>
        </p:txBody>
      </p:sp>
    </p:spTree>
    <p:extLst>
      <p:ext uri="{BB962C8B-B14F-4D97-AF65-F5344CB8AC3E}">
        <p14:creationId xmlns:p14="http://schemas.microsoft.com/office/powerpoint/2010/main" val="1820945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897ED078-C3AC-4791-9FEA-8EAFC955EAA9}"/>
              </a:ext>
            </a:extLst>
          </p:cNvPr>
          <p:cNvGraphicFramePr>
            <a:graphicFrameLocks noGrp="1"/>
          </p:cNvGraphicFramePr>
          <p:nvPr>
            <p:ph idx="1"/>
            <p:extLst>
              <p:ext uri="{D42A27DB-BD31-4B8C-83A1-F6EECF244321}">
                <p14:modId xmlns:p14="http://schemas.microsoft.com/office/powerpoint/2010/main" val="4250850696"/>
              </p:ext>
            </p:extLst>
          </p:nvPr>
        </p:nvGraphicFramePr>
        <p:xfrm>
          <a:off x="251520" y="260648"/>
          <a:ext cx="8784976" cy="6467635"/>
        </p:xfrm>
        <a:graphic>
          <a:graphicData uri="http://schemas.openxmlformats.org/drawingml/2006/table">
            <a:tbl>
              <a:tblPr>
                <a:tableStyleId>{5C22544A-7EE6-4342-B048-85BDC9FD1C3A}</a:tableStyleId>
              </a:tblPr>
              <a:tblGrid>
                <a:gridCol w="2637206">
                  <a:extLst>
                    <a:ext uri="{9D8B030D-6E8A-4147-A177-3AD203B41FA5}">
                      <a16:colId xmlns:a16="http://schemas.microsoft.com/office/drawing/2014/main" val="932998506"/>
                    </a:ext>
                  </a:extLst>
                </a:gridCol>
                <a:gridCol w="2928324">
                  <a:extLst>
                    <a:ext uri="{9D8B030D-6E8A-4147-A177-3AD203B41FA5}">
                      <a16:colId xmlns:a16="http://schemas.microsoft.com/office/drawing/2014/main" val="940633868"/>
                    </a:ext>
                  </a:extLst>
                </a:gridCol>
                <a:gridCol w="3219446">
                  <a:extLst>
                    <a:ext uri="{9D8B030D-6E8A-4147-A177-3AD203B41FA5}">
                      <a16:colId xmlns:a16="http://schemas.microsoft.com/office/drawing/2014/main" val="2351395383"/>
                    </a:ext>
                  </a:extLst>
                </a:gridCol>
              </a:tblGrid>
              <a:tr h="573814">
                <a:tc gridSpan="3">
                  <a:txBody>
                    <a:bodyPr/>
                    <a:lstStyle/>
                    <a:p>
                      <a:pPr algn="ctr" fontAlgn="ctr"/>
                      <a:r>
                        <a:rPr lang="ja-JP" altLang="en-US" sz="3600" u="none" strike="noStrike" dirty="0">
                          <a:effectLst/>
                        </a:rPr>
                        <a:t>ポリオワクチンの比較</a:t>
                      </a:r>
                      <a:endParaRPr lang="ja-JP" altLang="en-US" sz="3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76988003"/>
                  </a:ext>
                </a:extLst>
              </a:tr>
              <a:tr h="421922">
                <a:tc>
                  <a:txBody>
                    <a:bodyPr/>
                    <a:lstStyle/>
                    <a:p>
                      <a:pPr algn="ctr"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0010193"/>
                  </a:ext>
                </a:extLst>
              </a:tr>
              <a:tr h="516432">
                <a:tc>
                  <a:txBody>
                    <a:bodyPr/>
                    <a:lstStyle/>
                    <a:p>
                      <a:pPr algn="ctr" fontAlgn="ct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ja-JP" altLang="en-US" sz="2000" u="none" strike="noStrike" dirty="0">
                          <a:effectLst/>
                        </a:rPr>
                        <a:t>生ワクチン</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2000" u="none" strike="noStrike" dirty="0">
                          <a:effectLst/>
                        </a:rPr>
                        <a:t>不活化ワクチン</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05236891"/>
                  </a:ext>
                </a:extLst>
              </a:tr>
              <a:tr h="421922">
                <a:tc>
                  <a:txBody>
                    <a:bodyPr/>
                    <a:lstStyle/>
                    <a:p>
                      <a:pPr algn="ctr" fontAlgn="ctr"/>
                      <a:r>
                        <a:rPr lang="ja-JP" altLang="en-US" sz="2000" u="none" strike="noStrike" dirty="0">
                          <a:effectLst/>
                        </a:rPr>
                        <a:t>投与の方法</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000" u="none" strike="noStrike" dirty="0">
                          <a:effectLst/>
                        </a:rPr>
                        <a:t>口から飲ませる</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000" u="none" strike="noStrike" dirty="0">
                          <a:effectLst/>
                        </a:rPr>
                        <a:t>注射する</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403058"/>
                  </a:ext>
                </a:extLst>
              </a:tr>
              <a:tr h="298158">
                <a:tc>
                  <a:txBody>
                    <a:bodyPr/>
                    <a:lstStyle/>
                    <a:p>
                      <a:pPr algn="ctr" fontAlgn="ctr"/>
                      <a:endParaRPr lang="ja-JP" altLang="en-US"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628787"/>
                  </a:ext>
                </a:extLst>
              </a:tr>
              <a:tr h="421922">
                <a:tc>
                  <a:txBody>
                    <a:bodyPr/>
                    <a:lstStyle/>
                    <a:p>
                      <a:pPr algn="ctr" fontAlgn="ctr"/>
                      <a:r>
                        <a:rPr lang="ja-JP" altLang="en-US" sz="2000" u="none" strike="noStrike" dirty="0">
                          <a:effectLst/>
                        </a:rPr>
                        <a:t>世界の使用状況</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000" u="none" strike="noStrike" dirty="0">
                          <a:effectLst/>
                        </a:rPr>
                        <a:t>ポリオの蔓延国</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ja-JP" altLang="en-US" sz="2000" u="none" strike="noStrike" dirty="0">
                          <a:effectLst/>
                        </a:rPr>
                        <a:t>ポリオの発生していない</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75252255"/>
                  </a:ext>
                </a:extLst>
              </a:tr>
              <a:tr h="421922">
                <a:tc>
                  <a:txBody>
                    <a:bodyPr/>
                    <a:lstStyle/>
                    <a:p>
                      <a:pPr algn="ctr" fontAlgn="ctr"/>
                      <a:endParaRPr lang="ja-JP" altLang="en-US"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ja-JP" altLang="en-US" sz="2000" u="none" strike="noStrike" dirty="0">
                          <a:effectLst/>
                        </a:rPr>
                        <a:t>ポリオの新規発生地域</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ja-JP" altLang="en-US" sz="2000" u="none" strike="noStrike" dirty="0">
                          <a:effectLst/>
                        </a:rPr>
                        <a:t>　　国や地域</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0340861"/>
                  </a:ext>
                </a:extLst>
              </a:tr>
              <a:tr h="421922">
                <a:tc>
                  <a:txBody>
                    <a:bodyPr/>
                    <a:lstStyle/>
                    <a:p>
                      <a:pPr algn="ctr" fontAlgn="ctr"/>
                      <a:endParaRPr lang="ja-JP" altLang="en-US"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990305"/>
                  </a:ext>
                </a:extLst>
              </a:tr>
              <a:tr h="421922">
                <a:tc>
                  <a:txBody>
                    <a:bodyPr/>
                    <a:lstStyle/>
                    <a:p>
                      <a:pPr algn="ctr" fontAlgn="ctr"/>
                      <a:r>
                        <a:rPr lang="ja-JP" altLang="en-US" sz="2000" u="none" strike="noStrike" dirty="0">
                          <a:effectLst/>
                        </a:rPr>
                        <a:t>投与者</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000" u="none" strike="noStrike" dirty="0">
                          <a:effectLst/>
                        </a:rPr>
                        <a:t>投与者は医療従事者で</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fontAlgn="ctr"/>
                      <a:r>
                        <a:rPr lang="ja-JP" altLang="en-US" sz="2000" u="none" strike="noStrike" dirty="0">
                          <a:effectLst/>
                        </a:rPr>
                        <a:t>投与者は医療従事者</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9322788"/>
                  </a:ext>
                </a:extLst>
              </a:tr>
              <a:tr h="421922">
                <a:tc>
                  <a:txBody>
                    <a:bodyPr/>
                    <a:lstStyle/>
                    <a:p>
                      <a:pPr algn="ctr" fontAlgn="ctr"/>
                      <a:endParaRPr lang="ja-JP" altLang="en-US"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u="none" strike="noStrike" dirty="0">
                          <a:effectLst/>
                        </a:rPr>
                        <a:t>　　なくてもよい</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888217843"/>
                  </a:ext>
                </a:extLst>
              </a:tr>
              <a:tr h="421922">
                <a:tc>
                  <a:txBody>
                    <a:bodyPr/>
                    <a:lstStyle/>
                    <a:p>
                      <a:pPr algn="ctr" fontAlgn="ctr"/>
                      <a:r>
                        <a:rPr lang="ja-JP" altLang="en-US" sz="2000" u="none" strike="noStrike" dirty="0">
                          <a:effectLst/>
                        </a:rPr>
                        <a:t>経費</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000" u="none" strike="noStrike" dirty="0">
                          <a:effectLst/>
                        </a:rPr>
                        <a:t>安価</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000" u="none" strike="noStrike" dirty="0">
                          <a:effectLst/>
                        </a:rPr>
                        <a:t>かなり高い</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1826949"/>
                  </a:ext>
                </a:extLst>
              </a:tr>
              <a:tr h="421922">
                <a:tc>
                  <a:txBody>
                    <a:bodyPr/>
                    <a:lstStyle/>
                    <a:p>
                      <a:pPr algn="ctr" fontAlgn="ctr"/>
                      <a:endParaRPr lang="ja-JP" altLang="en-US"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000" u="none" strike="noStrike" dirty="0">
                          <a:effectLst/>
                        </a:rPr>
                        <a:t>　</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000" u="none" strike="noStrike" dirty="0">
                          <a:effectLst/>
                        </a:rPr>
                        <a:t>　</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370253"/>
                  </a:ext>
                </a:extLst>
              </a:tr>
              <a:tr h="421922">
                <a:tc>
                  <a:txBody>
                    <a:bodyPr/>
                    <a:lstStyle/>
                    <a:p>
                      <a:pPr algn="ctr" fontAlgn="ctr"/>
                      <a:r>
                        <a:rPr lang="ja-JP" altLang="en-US" sz="2000" u="none" strike="noStrike" dirty="0">
                          <a:effectLst/>
                        </a:rPr>
                        <a:t>接種回数</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000" u="none" strike="noStrike" dirty="0">
                          <a:effectLst/>
                        </a:rPr>
                        <a:t>1</a:t>
                      </a:r>
                      <a:r>
                        <a:rPr lang="ja-JP" altLang="en-US" sz="2000" u="none" strike="noStrike" dirty="0">
                          <a:effectLst/>
                        </a:rPr>
                        <a:t>～</a:t>
                      </a:r>
                      <a:r>
                        <a:rPr lang="en-US" altLang="ja-JP" sz="2000" u="none" strike="noStrike" dirty="0">
                          <a:effectLst/>
                        </a:rPr>
                        <a:t>2</a:t>
                      </a:r>
                      <a:r>
                        <a:rPr lang="ja-JP" altLang="en-US" sz="2000" u="none" strike="noStrike" dirty="0">
                          <a:effectLst/>
                        </a:rPr>
                        <a:t>回</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000" u="none" strike="noStrike" dirty="0">
                          <a:effectLst/>
                        </a:rPr>
                        <a:t>4</a:t>
                      </a:r>
                      <a:r>
                        <a:rPr lang="ja-JP" altLang="en-US" sz="2000" u="none" strike="noStrike" dirty="0">
                          <a:effectLst/>
                        </a:rPr>
                        <a:t>回</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409489"/>
                  </a:ext>
                </a:extLst>
              </a:tr>
              <a:tr h="421922">
                <a:tc>
                  <a:txBody>
                    <a:bodyPr/>
                    <a:lstStyle/>
                    <a:p>
                      <a:pPr algn="ctr" fontAlgn="ctr"/>
                      <a:endParaRPr lang="ja-JP" altLang="en-US"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493410"/>
                  </a:ext>
                </a:extLst>
              </a:tr>
              <a:tr h="421922">
                <a:tc>
                  <a:txBody>
                    <a:bodyPr/>
                    <a:lstStyle/>
                    <a:p>
                      <a:pPr algn="ctr" fontAlgn="ctr"/>
                      <a:r>
                        <a:rPr lang="ja-JP" altLang="en-US" sz="2000" u="none" strike="noStrike" dirty="0">
                          <a:effectLst/>
                        </a:rPr>
                        <a:t>ワクチン由来ポリオ</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000" u="none" strike="noStrike" dirty="0">
                          <a:solidFill>
                            <a:srgbClr val="FF0000"/>
                          </a:solidFill>
                          <a:effectLst/>
                        </a:rPr>
                        <a:t>あり</a:t>
                      </a:r>
                      <a:endParaRPr lang="ja-JP" altLang="en-US" sz="20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000" u="none" strike="noStrike" dirty="0">
                          <a:effectLst/>
                        </a:rPr>
                        <a:t>全くなし</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1959825"/>
                  </a:ext>
                </a:extLst>
              </a:tr>
            </a:tbl>
          </a:graphicData>
        </a:graphic>
      </p:graphicFrame>
    </p:spTree>
    <p:extLst>
      <p:ext uri="{BB962C8B-B14F-4D97-AF65-F5344CB8AC3E}">
        <p14:creationId xmlns:p14="http://schemas.microsoft.com/office/powerpoint/2010/main" val="1804236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1B9C0936-535A-46A7-89AE-036BE5C5CB33}"/>
              </a:ext>
            </a:extLst>
          </p:cNvPr>
          <p:cNvGraphicFramePr>
            <a:graphicFrameLocks noGrp="1"/>
          </p:cNvGraphicFramePr>
          <p:nvPr>
            <p:ph idx="1"/>
            <p:extLst>
              <p:ext uri="{D42A27DB-BD31-4B8C-83A1-F6EECF244321}">
                <p14:modId xmlns:p14="http://schemas.microsoft.com/office/powerpoint/2010/main" val="2454579020"/>
              </p:ext>
            </p:extLst>
          </p:nvPr>
        </p:nvGraphicFramePr>
        <p:xfrm>
          <a:off x="611560" y="332656"/>
          <a:ext cx="5112568" cy="5830602"/>
        </p:xfrm>
        <a:graphic>
          <a:graphicData uri="http://schemas.openxmlformats.org/drawingml/2006/table">
            <a:tbl>
              <a:tblPr>
                <a:tableStyleId>{5C22544A-7EE6-4342-B048-85BDC9FD1C3A}</a:tableStyleId>
              </a:tblPr>
              <a:tblGrid>
                <a:gridCol w="2298634">
                  <a:extLst>
                    <a:ext uri="{9D8B030D-6E8A-4147-A177-3AD203B41FA5}">
                      <a16:colId xmlns:a16="http://schemas.microsoft.com/office/drawing/2014/main" val="3043499439"/>
                    </a:ext>
                  </a:extLst>
                </a:gridCol>
                <a:gridCol w="1406967">
                  <a:extLst>
                    <a:ext uri="{9D8B030D-6E8A-4147-A177-3AD203B41FA5}">
                      <a16:colId xmlns:a16="http://schemas.microsoft.com/office/drawing/2014/main" val="348548742"/>
                    </a:ext>
                  </a:extLst>
                </a:gridCol>
                <a:gridCol w="1406967">
                  <a:extLst>
                    <a:ext uri="{9D8B030D-6E8A-4147-A177-3AD203B41FA5}">
                      <a16:colId xmlns:a16="http://schemas.microsoft.com/office/drawing/2014/main" val="2362141910"/>
                    </a:ext>
                  </a:extLst>
                </a:gridCol>
              </a:tblGrid>
              <a:tr h="510017">
                <a:tc gridSpan="3">
                  <a:txBody>
                    <a:bodyPr/>
                    <a:lstStyle/>
                    <a:p>
                      <a:pPr algn="ctr" fontAlgn="ctr"/>
                      <a:r>
                        <a:rPr lang="en-US" altLang="ja-JP" sz="2400" u="none" strike="noStrike" dirty="0">
                          <a:effectLst/>
                        </a:rPr>
                        <a:t>【</a:t>
                      </a:r>
                      <a:r>
                        <a:rPr lang="ja-JP" altLang="en-US" sz="2400" u="none" strike="noStrike" dirty="0">
                          <a:effectLst/>
                        </a:rPr>
                        <a:t>　実際のポリオ症例数</a:t>
                      </a:r>
                      <a:r>
                        <a:rPr lang="en-US" altLang="ja-JP" sz="2400" u="none" strike="noStrike" dirty="0">
                          <a:effectLst/>
                        </a:rPr>
                        <a:t>】</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03765479"/>
                  </a:ext>
                </a:extLst>
              </a:tr>
              <a:tr h="510017">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B w="12700" cap="flat" cmpd="sng" algn="ctr">
                      <a:solidFill>
                        <a:schemeClr val="accent1"/>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13415483"/>
                  </a:ext>
                </a:extLst>
              </a:tr>
              <a:tr h="510017">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accent1"/>
                      </a:solidFill>
                      <a:prstDash val="solid"/>
                      <a:round/>
                      <a:headEnd type="none" w="med" len="med"/>
                      <a:tailEnd type="none" w="med" len="med"/>
                    </a:lnR>
                  </a:tcPr>
                </a:tc>
                <a:tc>
                  <a:txBody>
                    <a:bodyPr/>
                    <a:lstStyle/>
                    <a:p>
                      <a:pPr algn="ctr" fontAlgn="ctr"/>
                      <a:r>
                        <a:rPr lang="ja-JP" altLang="en-US" sz="2400" u="none" strike="noStrike" dirty="0">
                          <a:effectLst/>
                        </a:rPr>
                        <a:t>野生株</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2400" u="none" strike="noStrike" dirty="0">
                          <a:effectLst/>
                        </a:rPr>
                        <a:t>V</a:t>
                      </a:r>
                      <a:r>
                        <a:rPr lang="ja-JP" altLang="en-US" sz="2400" u="none" strike="noStrike" dirty="0">
                          <a:effectLst/>
                        </a:rPr>
                        <a:t>由来株</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4888450"/>
                  </a:ext>
                </a:extLst>
              </a:tr>
              <a:tr h="510017">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2018</a:t>
                      </a:r>
                      <a:r>
                        <a:rPr lang="ja-JP" altLang="en-US" sz="2400" u="none" strike="noStrike" dirty="0">
                          <a:effectLst/>
                        </a:rPr>
                        <a:t>年</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2018</a:t>
                      </a:r>
                      <a:r>
                        <a:rPr lang="ja-JP" altLang="en-US" sz="2400" u="none" strike="noStrike" dirty="0">
                          <a:effectLst/>
                        </a:rPr>
                        <a:t>年</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03423958"/>
                  </a:ext>
                </a:extLst>
              </a:tr>
              <a:tr h="510017">
                <a:tc>
                  <a:txBody>
                    <a:bodyPr/>
                    <a:lstStyle/>
                    <a:p>
                      <a:pPr algn="l" fontAlgn="ctr"/>
                      <a:r>
                        <a:rPr lang="ja-JP" altLang="en-US" sz="1100" u="none" strike="noStrike" dirty="0">
                          <a:effectLst/>
                        </a:rPr>
                        <a:t> 　</a:t>
                      </a:r>
                      <a:r>
                        <a:rPr lang="ja-JP" altLang="en-US" sz="2400" u="none" strike="noStrike" dirty="0">
                          <a:effectLst/>
                        </a:rPr>
                        <a:t>アフガニスタン</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11</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0</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29195997"/>
                  </a:ext>
                </a:extLst>
              </a:tr>
              <a:tr h="510017">
                <a:tc>
                  <a:txBody>
                    <a:bodyPr/>
                    <a:lstStyle/>
                    <a:p>
                      <a:pPr algn="l" fontAlgn="ctr"/>
                      <a:r>
                        <a:rPr lang="ja-JP" altLang="en-US" sz="2400" u="none" strike="noStrike" dirty="0">
                          <a:effectLst/>
                        </a:rPr>
                        <a:t>　パキスタン</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3</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0</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54957426"/>
                  </a:ext>
                </a:extLst>
              </a:tr>
              <a:tr h="530420">
                <a:tc>
                  <a:txBody>
                    <a:bodyPr/>
                    <a:lstStyle/>
                    <a:p>
                      <a:pPr algn="l" fontAlgn="ctr"/>
                      <a:r>
                        <a:rPr lang="ja-JP" altLang="en-US" sz="2400" u="none" strike="noStrike" dirty="0">
                          <a:effectLst/>
                        </a:rPr>
                        <a:t>　ナイジェリア</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0</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4</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41749148"/>
                  </a:ext>
                </a:extLst>
              </a:tr>
              <a:tr h="510017">
                <a:tc>
                  <a:txBody>
                    <a:bodyPr/>
                    <a:lstStyle/>
                    <a:p>
                      <a:pPr algn="ctr" fontAlgn="ctr"/>
                      <a:r>
                        <a:rPr lang="ja-JP" altLang="en-US" sz="2400" u="none" strike="noStrike" dirty="0">
                          <a:solidFill>
                            <a:srgbClr val="FF0000"/>
                          </a:solidFill>
                          <a:effectLst/>
                        </a:rPr>
                        <a:t>小　計</a:t>
                      </a:r>
                      <a:endParaRPr lang="ja-JP" altLang="en-US" sz="2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2400" u="none" strike="noStrike" dirty="0">
                          <a:solidFill>
                            <a:srgbClr val="FF0000"/>
                          </a:solidFill>
                          <a:effectLst/>
                        </a:rPr>
                        <a:t>14</a:t>
                      </a:r>
                      <a:endParaRPr lang="en-US" altLang="ja-JP" sz="2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2400" u="none" strike="noStrike" dirty="0">
                          <a:solidFill>
                            <a:srgbClr val="FF0000"/>
                          </a:solidFill>
                          <a:effectLst/>
                        </a:rPr>
                        <a:t>4</a:t>
                      </a:r>
                      <a:endParaRPr lang="en-US" altLang="ja-JP" sz="2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865810162"/>
                  </a:ext>
                </a:extLst>
              </a:tr>
              <a:tr h="363957">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B w="12700" cap="flat" cmpd="sng" algn="ctr">
                      <a:solidFill>
                        <a:schemeClr val="accent1"/>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B w="12700" cap="flat" cmpd="sng" algn="ctr">
                      <a:solidFill>
                        <a:schemeClr val="accent1"/>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85655648"/>
                  </a:ext>
                </a:extLst>
              </a:tr>
              <a:tr h="510017">
                <a:tc>
                  <a:txBody>
                    <a:bodyPr/>
                    <a:lstStyle/>
                    <a:p>
                      <a:pPr algn="ctr" fontAlgn="ctr"/>
                      <a:r>
                        <a:rPr lang="ja-JP" altLang="en-US" sz="2400" u="none" strike="noStrike" dirty="0">
                          <a:effectLst/>
                        </a:rPr>
                        <a:t>非常在国</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0</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20</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93430025"/>
                  </a:ext>
                </a:extLst>
              </a:tr>
              <a:tr h="346072">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accent1"/>
                      </a:solidFill>
                      <a:prstDash val="solid"/>
                      <a:round/>
                      <a:headEnd type="none" w="med" len="med"/>
                      <a:tailEnd type="none" w="med" len="med"/>
                    </a:lnT>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accent1"/>
                      </a:solidFill>
                      <a:prstDash val="solid"/>
                      <a:round/>
                      <a:headEnd type="none" w="med" len="med"/>
                      <a:tailEnd type="none" w="med" len="med"/>
                    </a:lnT>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087966739"/>
                  </a:ext>
                </a:extLst>
              </a:tr>
              <a:tr h="510017">
                <a:tc>
                  <a:txBody>
                    <a:bodyPr/>
                    <a:lstStyle/>
                    <a:p>
                      <a:pPr algn="ctr" fontAlgn="ctr"/>
                      <a:r>
                        <a:rPr lang="ja-JP" altLang="en-US" sz="2400" u="none" strike="noStrike" dirty="0">
                          <a:solidFill>
                            <a:srgbClr val="FF0000"/>
                          </a:solidFill>
                          <a:effectLst/>
                        </a:rPr>
                        <a:t>合　計</a:t>
                      </a:r>
                      <a:endParaRPr lang="ja-JP" altLang="en-US" sz="2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2400" u="none" strike="noStrike" dirty="0">
                          <a:solidFill>
                            <a:srgbClr val="FF0000"/>
                          </a:solidFill>
                          <a:effectLst/>
                        </a:rPr>
                        <a:t>14</a:t>
                      </a:r>
                      <a:endParaRPr lang="en-US" altLang="ja-JP" sz="2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2400" u="none" strike="noStrike" dirty="0">
                          <a:solidFill>
                            <a:srgbClr val="FF0000"/>
                          </a:solidFill>
                          <a:effectLst/>
                        </a:rPr>
                        <a:t>24</a:t>
                      </a:r>
                      <a:endParaRPr lang="en-US" altLang="ja-JP" sz="2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793615480"/>
                  </a:ext>
                </a:extLst>
              </a:tr>
            </a:tbl>
          </a:graphicData>
        </a:graphic>
      </p:graphicFrame>
      <p:sp>
        <p:nvSpPr>
          <p:cNvPr id="5" name="吹き出し: 四角形 4">
            <a:extLst>
              <a:ext uri="{FF2B5EF4-FFF2-40B4-BE49-F238E27FC236}">
                <a16:creationId xmlns:a16="http://schemas.microsoft.com/office/drawing/2014/main" id="{77E392B9-7A4F-4E0A-857E-AA4C4D9632A0}"/>
              </a:ext>
            </a:extLst>
          </p:cNvPr>
          <p:cNvSpPr/>
          <p:nvPr/>
        </p:nvSpPr>
        <p:spPr>
          <a:xfrm>
            <a:off x="5940152" y="2420888"/>
            <a:ext cx="3024336" cy="2412268"/>
          </a:xfrm>
          <a:prstGeom prst="wedgeRectCallout">
            <a:avLst>
              <a:gd name="adj1" fmla="val -62399"/>
              <a:gd name="adj2" fmla="val 4699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a:p>
            <a:pPr algn="ctr"/>
            <a:endParaRPr lang="ja-JP" altLang="en-US" dirty="0"/>
          </a:p>
          <a:p>
            <a:pPr algn="ctr"/>
            <a:endParaRPr kumimoji="1" lang="ja-JP" altLang="en-US" dirty="0"/>
          </a:p>
          <a:p>
            <a:pPr algn="ctr"/>
            <a:endParaRPr lang="ja-JP" altLang="en-US" dirty="0"/>
          </a:p>
          <a:p>
            <a:pPr algn="ctr"/>
            <a:endParaRPr kumimoji="1" lang="ja-JP" altLang="en-US" dirty="0"/>
          </a:p>
        </p:txBody>
      </p:sp>
      <p:sp>
        <p:nvSpPr>
          <p:cNvPr id="7" name="正方形/長方形 6">
            <a:extLst>
              <a:ext uri="{FF2B5EF4-FFF2-40B4-BE49-F238E27FC236}">
                <a16:creationId xmlns:a16="http://schemas.microsoft.com/office/drawing/2014/main" id="{748D6703-017F-4FA0-8DEA-D1A27AEB7DB8}"/>
              </a:ext>
            </a:extLst>
          </p:cNvPr>
          <p:cNvSpPr/>
          <p:nvPr/>
        </p:nvSpPr>
        <p:spPr>
          <a:xfrm>
            <a:off x="6084168" y="2799484"/>
            <a:ext cx="266429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コンゴ　　</a:t>
            </a:r>
            <a:r>
              <a:rPr kumimoji="1" lang="en-US" altLang="ja-JP" b="1" dirty="0"/>
              <a:t>11</a:t>
            </a:r>
            <a:endParaRPr kumimoji="1" lang="ja-JP" altLang="en-US" b="1" dirty="0"/>
          </a:p>
        </p:txBody>
      </p:sp>
      <p:sp>
        <p:nvSpPr>
          <p:cNvPr id="8" name="正方形/長方形 7">
            <a:extLst>
              <a:ext uri="{FF2B5EF4-FFF2-40B4-BE49-F238E27FC236}">
                <a16:creationId xmlns:a16="http://schemas.microsoft.com/office/drawing/2014/main" id="{E5734618-FEE9-47D1-B69D-43F220A7ECDD}"/>
              </a:ext>
            </a:extLst>
          </p:cNvPr>
          <p:cNvSpPr/>
          <p:nvPr/>
        </p:nvSpPr>
        <p:spPr>
          <a:xfrm>
            <a:off x="6084168" y="3429000"/>
            <a:ext cx="27363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パプアニューギニア　</a:t>
            </a:r>
            <a:r>
              <a:rPr kumimoji="1" lang="en-US" altLang="ja-JP" b="1" dirty="0"/>
              <a:t>4</a:t>
            </a:r>
            <a:endParaRPr kumimoji="1" lang="ja-JP" altLang="en-US" b="1" dirty="0"/>
          </a:p>
        </p:txBody>
      </p:sp>
      <p:sp>
        <p:nvSpPr>
          <p:cNvPr id="10" name="正方形/長方形 9">
            <a:extLst>
              <a:ext uri="{FF2B5EF4-FFF2-40B4-BE49-F238E27FC236}">
                <a16:creationId xmlns:a16="http://schemas.microsoft.com/office/drawing/2014/main" id="{3071A2A5-9F32-4D52-A00C-CB164C6CC6DB}"/>
              </a:ext>
            </a:extLst>
          </p:cNvPr>
          <p:cNvSpPr/>
          <p:nvPr/>
        </p:nvSpPr>
        <p:spPr>
          <a:xfrm>
            <a:off x="6084168" y="4058516"/>
            <a:ext cx="266429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ソマリア　</a:t>
            </a:r>
            <a:r>
              <a:rPr kumimoji="1" lang="en-US" altLang="ja-JP" b="1" dirty="0"/>
              <a:t>5</a:t>
            </a:r>
            <a:endParaRPr kumimoji="1" lang="ja-JP" altLang="en-US" b="1" dirty="0"/>
          </a:p>
        </p:txBody>
      </p:sp>
    </p:spTree>
    <p:extLst>
      <p:ext uri="{BB962C8B-B14F-4D97-AF65-F5344CB8AC3E}">
        <p14:creationId xmlns:p14="http://schemas.microsoft.com/office/powerpoint/2010/main" val="3562939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FAA59-E9BD-4B29-8E22-B3A2B61C215E}"/>
              </a:ext>
            </a:extLst>
          </p:cNvPr>
          <p:cNvSpPr>
            <a:spLocks noGrp="1"/>
          </p:cNvSpPr>
          <p:nvPr>
            <p:ph type="title"/>
          </p:nvPr>
        </p:nvSpPr>
        <p:spPr>
          <a:solidFill>
            <a:schemeClr val="tx2">
              <a:lumMod val="60000"/>
              <a:lumOff val="40000"/>
            </a:schemeClr>
          </a:solidFill>
        </p:spPr>
        <p:txBody>
          <a:bodyPr/>
          <a:lstStyle/>
          <a:p>
            <a:r>
              <a:rPr kumimoji="1" lang="ja-JP" altLang="en-US" dirty="0">
                <a:solidFill>
                  <a:schemeClr val="bg1"/>
                </a:solidFill>
              </a:rPr>
              <a:t>小山万里子氏</a:t>
            </a:r>
          </a:p>
        </p:txBody>
      </p:sp>
      <p:sp>
        <p:nvSpPr>
          <p:cNvPr id="3" name="コンテンツ プレースホルダー 2">
            <a:extLst>
              <a:ext uri="{FF2B5EF4-FFF2-40B4-BE49-F238E27FC236}">
                <a16:creationId xmlns:a16="http://schemas.microsoft.com/office/drawing/2014/main" id="{321BC2AA-7BBE-4C84-B5FC-0F56A906BDAA}"/>
              </a:ext>
            </a:extLst>
          </p:cNvPr>
          <p:cNvSpPr>
            <a:spLocks noGrp="1"/>
          </p:cNvSpPr>
          <p:nvPr>
            <p:ph idx="1"/>
          </p:nvPr>
        </p:nvSpPr>
        <p:spPr>
          <a:xfrm>
            <a:off x="457200" y="2060848"/>
            <a:ext cx="8229600" cy="4065315"/>
          </a:xfrm>
        </p:spPr>
        <p:txBody>
          <a:bodyPr/>
          <a:lstStyle/>
          <a:p>
            <a:r>
              <a:rPr kumimoji="1" lang="ja-JP" altLang="en-US" dirty="0">
                <a:solidFill>
                  <a:srgbClr val="0070C0"/>
                </a:solidFill>
              </a:rPr>
              <a:t>「ポリオの会」責任者、ポリオサバイバー</a:t>
            </a:r>
          </a:p>
          <a:p>
            <a:r>
              <a:rPr lang="en-US" altLang="ja-JP" dirty="0">
                <a:solidFill>
                  <a:srgbClr val="0070C0"/>
                </a:solidFill>
              </a:rPr>
              <a:t>1</a:t>
            </a:r>
            <a:r>
              <a:rPr lang="ja-JP" altLang="en-US" dirty="0">
                <a:solidFill>
                  <a:srgbClr val="0070C0"/>
                </a:solidFill>
              </a:rPr>
              <a:t>才９ヶ月でポリオに罹患。</a:t>
            </a:r>
          </a:p>
          <a:p>
            <a:r>
              <a:rPr lang="ja-JP" altLang="en-US" dirty="0">
                <a:solidFill>
                  <a:srgbClr val="0070C0"/>
                </a:solidFill>
              </a:rPr>
              <a:t>４０才代で</a:t>
            </a:r>
            <a:r>
              <a:rPr lang="ja-JP" altLang="en-US" dirty="0">
                <a:solidFill>
                  <a:srgbClr val="FF0000"/>
                </a:solidFill>
              </a:rPr>
              <a:t>ポリオ後症候群</a:t>
            </a:r>
          </a:p>
          <a:p>
            <a:pPr marL="0" indent="0">
              <a:buNone/>
            </a:pPr>
            <a:r>
              <a:rPr kumimoji="1" lang="ja-JP" altLang="en-US" dirty="0">
                <a:solidFill>
                  <a:srgbClr val="0070C0"/>
                </a:solidFill>
              </a:rPr>
              <a:t>　　　　　　　　</a:t>
            </a:r>
            <a:r>
              <a:rPr kumimoji="1" lang="en-US" altLang="ja-JP" dirty="0">
                <a:solidFill>
                  <a:srgbClr val="0070C0"/>
                </a:solidFill>
              </a:rPr>
              <a:t>Post Polio Syndrome (PPS)</a:t>
            </a:r>
          </a:p>
          <a:p>
            <a:r>
              <a:rPr kumimoji="1" lang="en-US" altLang="ja-JP" dirty="0">
                <a:solidFill>
                  <a:srgbClr val="0070C0"/>
                </a:solidFill>
              </a:rPr>
              <a:t>2017</a:t>
            </a:r>
            <a:r>
              <a:rPr kumimoji="1" lang="ja-JP" altLang="en-US" dirty="0">
                <a:solidFill>
                  <a:srgbClr val="0070C0"/>
                </a:solidFill>
              </a:rPr>
              <a:t>年１０月２４日　（世界ポリオデー）に</a:t>
            </a:r>
          </a:p>
          <a:p>
            <a:pPr marL="0" indent="0">
              <a:buNone/>
            </a:pPr>
            <a:r>
              <a:rPr lang="ja-JP" altLang="en-US" dirty="0">
                <a:solidFill>
                  <a:srgbClr val="0070C0"/>
                </a:solidFill>
              </a:rPr>
              <a:t>　寄稿</a:t>
            </a:r>
            <a:r>
              <a:rPr lang="en-US" altLang="ja-JP" dirty="0">
                <a:solidFill>
                  <a:srgbClr val="0070C0"/>
                </a:solidFill>
              </a:rPr>
              <a:t>=</a:t>
            </a:r>
            <a:r>
              <a:rPr lang="ja-JP" altLang="en-US" dirty="0">
                <a:solidFill>
                  <a:srgbClr val="0070C0"/>
                </a:solidFill>
              </a:rPr>
              <a:t>「ポリオとともに生きる」</a:t>
            </a:r>
            <a:endParaRPr kumimoji="1" lang="ja-JP" altLang="en-US" dirty="0">
              <a:solidFill>
                <a:srgbClr val="0070C0"/>
              </a:solidFill>
            </a:endParaRPr>
          </a:p>
        </p:txBody>
      </p:sp>
    </p:spTree>
    <p:extLst>
      <p:ext uri="{BB962C8B-B14F-4D97-AF65-F5344CB8AC3E}">
        <p14:creationId xmlns:p14="http://schemas.microsoft.com/office/powerpoint/2010/main" val="2997619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09C2BD-F722-4692-8E79-CD6F117E2AC9}"/>
              </a:ext>
            </a:extLst>
          </p:cNvPr>
          <p:cNvSpPr>
            <a:spLocks noGrp="1"/>
          </p:cNvSpPr>
          <p:nvPr>
            <p:ph type="ctrTitle"/>
          </p:nvPr>
        </p:nvSpPr>
        <p:spPr>
          <a:xfrm>
            <a:off x="827584" y="116632"/>
            <a:ext cx="7416824" cy="1145977"/>
          </a:xfrm>
          <a:solidFill>
            <a:schemeClr val="accent1">
              <a:lumMod val="40000"/>
              <a:lumOff val="60000"/>
            </a:schemeClr>
          </a:solidFill>
        </p:spPr>
        <p:txBody>
          <a:bodyPr>
            <a:normAutofit/>
          </a:bodyPr>
          <a:lstStyle/>
          <a:p>
            <a:br>
              <a:rPr lang="ja-JP" altLang="en-US" sz="3000" b="1" dirty="0">
                <a:solidFill>
                  <a:schemeClr val="tx2"/>
                </a:solidFill>
              </a:rPr>
            </a:br>
            <a:r>
              <a:rPr lang="ja-JP" altLang="en-US" sz="3000" b="1" dirty="0">
                <a:solidFill>
                  <a:schemeClr val="tx2"/>
                </a:solidFill>
              </a:rPr>
              <a:t>ポリオ撲滅にはまだ１５億ドル </a:t>
            </a:r>
            <a:r>
              <a:rPr lang="ja-JP" altLang="en-US" sz="3000" dirty="0"/>
              <a:t>　</a:t>
            </a:r>
          </a:p>
        </p:txBody>
      </p:sp>
      <p:sp>
        <p:nvSpPr>
          <p:cNvPr id="3" name="字幕 2">
            <a:extLst>
              <a:ext uri="{FF2B5EF4-FFF2-40B4-BE49-F238E27FC236}">
                <a16:creationId xmlns:a16="http://schemas.microsoft.com/office/drawing/2014/main" id="{D8BFEF95-3C8D-4FB8-AFA8-EF1EAD68DD75}"/>
              </a:ext>
            </a:extLst>
          </p:cNvPr>
          <p:cNvSpPr>
            <a:spLocks noGrp="1"/>
          </p:cNvSpPr>
          <p:nvPr>
            <p:ph type="subTitle" idx="1"/>
          </p:nvPr>
        </p:nvSpPr>
        <p:spPr>
          <a:xfrm>
            <a:off x="232795" y="1342585"/>
            <a:ext cx="8758106" cy="5038743"/>
          </a:xfrm>
        </p:spPr>
        <p:txBody>
          <a:bodyPr>
            <a:normAutofit lnSpcReduction="10000"/>
          </a:bodyPr>
          <a:lstStyle/>
          <a:p>
            <a:endParaRPr kumimoji="1" lang="ja-JP" altLang="en-US" dirty="0"/>
          </a:p>
          <a:p>
            <a:pPr marL="257175" indent="-257175" algn="l">
              <a:buFont typeface="Arial" panose="020B0604020202020204" pitchFamily="34" charset="0"/>
              <a:buChar char="•"/>
            </a:pPr>
            <a:r>
              <a:rPr lang="ja-JP" altLang="en-US" sz="2800" dirty="0">
                <a:solidFill>
                  <a:schemeClr val="tx1"/>
                </a:solidFill>
              </a:rPr>
              <a:t>ヨーロッパで最後に子供がポリオに感染したのは　</a:t>
            </a:r>
          </a:p>
          <a:p>
            <a:pPr algn="l"/>
            <a:r>
              <a:rPr lang="ja-JP" altLang="en-US" sz="2800" dirty="0">
                <a:solidFill>
                  <a:schemeClr val="tx1"/>
                </a:solidFill>
              </a:rPr>
              <a:t>　</a:t>
            </a:r>
            <a:r>
              <a:rPr lang="en-US" altLang="ja-JP" sz="2800" dirty="0">
                <a:solidFill>
                  <a:schemeClr val="tx1"/>
                </a:solidFill>
              </a:rPr>
              <a:t>2002</a:t>
            </a:r>
            <a:r>
              <a:rPr lang="ja-JP" altLang="en-US" sz="2800" dirty="0">
                <a:solidFill>
                  <a:schemeClr val="tx1"/>
                </a:solidFill>
              </a:rPr>
              <a:t>年</a:t>
            </a:r>
            <a:r>
              <a:rPr lang="en-US" altLang="ja-JP" sz="2800" dirty="0">
                <a:solidFill>
                  <a:schemeClr val="tx1"/>
                </a:solidFill>
              </a:rPr>
              <a:t>?</a:t>
            </a:r>
            <a:r>
              <a:rPr lang="ja-JP" altLang="en-US" sz="2800" dirty="0">
                <a:solidFill>
                  <a:schemeClr val="tx1"/>
                </a:solidFill>
              </a:rPr>
              <a:t>⇒実は</a:t>
            </a:r>
            <a:r>
              <a:rPr lang="en-US" altLang="ja-JP" sz="2800" dirty="0">
                <a:solidFill>
                  <a:srgbClr val="FF0000"/>
                </a:solidFill>
              </a:rPr>
              <a:t>2015</a:t>
            </a:r>
            <a:r>
              <a:rPr lang="ja-JP" altLang="en-US" sz="2800" dirty="0">
                <a:solidFill>
                  <a:srgbClr val="FF0000"/>
                </a:solidFill>
              </a:rPr>
              <a:t>年</a:t>
            </a:r>
          </a:p>
          <a:p>
            <a:pPr marL="257175" indent="-257175" algn="l">
              <a:buFont typeface="Arial" panose="020B0604020202020204" pitchFamily="34" charset="0"/>
              <a:buChar char="•"/>
            </a:pPr>
            <a:r>
              <a:rPr lang="ja-JP" altLang="en-US" sz="2800" dirty="0">
                <a:solidFill>
                  <a:srgbClr val="FF0000"/>
                </a:solidFill>
              </a:rPr>
              <a:t>ウクライナで</a:t>
            </a:r>
            <a:r>
              <a:rPr lang="en-US" altLang="ja-JP" sz="2800" dirty="0">
                <a:solidFill>
                  <a:srgbClr val="FF0000"/>
                </a:solidFill>
              </a:rPr>
              <a:t>2</a:t>
            </a:r>
            <a:r>
              <a:rPr lang="ja-JP" altLang="en-US" sz="2800" dirty="0">
                <a:solidFill>
                  <a:srgbClr val="FF0000"/>
                </a:solidFill>
              </a:rPr>
              <a:t>人</a:t>
            </a:r>
            <a:r>
              <a:rPr lang="ja-JP" altLang="en-US" sz="2800" dirty="0">
                <a:solidFill>
                  <a:schemeClr val="tx1"/>
                </a:solidFill>
              </a:rPr>
              <a:t>が急性弛緩性麻痺を伴うポリオ　</a:t>
            </a:r>
          </a:p>
          <a:p>
            <a:pPr marL="342900" indent="-342900" algn="l">
              <a:buFont typeface="Arial" panose="020B0604020202020204" pitchFamily="34" charset="0"/>
              <a:buChar char="•"/>
            </a:pPr>
            <a:r>
              <a:rPr lang="ja-JP" altLang="en-US" sz="2800" dirty="0">
                <a:solidFill>
                  <a:schemeClr val="tx1"/>
                </a:solidFill>
              </a:rPr>
              <a:t>当時西側メディアからは「あり得ない」という報道も</a:t>
            </a:r>
            <a:endParaRPr lang="en-US" altLang="ja-JP" sz="2800" dirty="0">
              <a:solidFill>
                <a:schemeClr val="tx1"/>
              </a:solidFill>
            </a:endParaRPr>
          </a:p>
          <a:p>
            <a:pPr marL="257175" indent="-257175" algn="l">
              <a:buFont typeface="Arial" panose="020B0604020202020204" pitchFamily="34" charset="0"/>
              <a:buChar char="•"/>
            </a:pPr>
            <a:r>
              <a:rPr lang="ja-JP" altLang="en-US" sz="2800" dirty="0">
                <a:solidFill>
                  <a:srgbClr val="FF0000"/>
                </a:solidFill>
              </a:rPr>
              <a:t>生ワクチン由来</a:t>
            </a:r>
          </a:p>
          <a:p>
            <a:pPr marL="257175" indent="-257175" algn="l">
              <a:buFont typeface="Arial" panose="020B0604020202020204" pitchFamily="34" charset="0"/>
              <a:buChar char="•"/>
            </a:pPr>
            <a:r>
              <a:rPr lang="ja-JP" altLang="en-US" sz="2800" dirty="0">
                <a:solidFill>
                  <a:schemeClr val="tx1"/>
                </a:solidFill>
              </a:rPr>
              <a:t>不顕性感染者が</a:t>
            </a:r>
            <a:r>
              <a:rPr lang="en-US" altLang="ja-JP" sz="2800" dirty="0">
                <a:solidFill>
                  <a:schemeClr val="tx1"/>
                </a:solidFill>
              </a:rPr>
              <a:t>400</a:t>
            </a:r>
            <a:r>
              <a:rPr lang="ja-JP" altLang="en-US" sz="2800" dirty="0">
                <a:solidFill>
                  <a:schemeClr val="tx1"/>
                </a:solidFill>
              </a:rPr>
              <a:t>名はいることを現わしている</a:t>
            </a:r>
          </a:p>
          <a:p>
            <a:pPr marL="257175" indent="-257175" algn="l">
              <a:buFont typeface="Arial" panose="020B0604020202020204" pitchFamily="34" charset="0"/>
              <a:buChar char="•"/>
            </a:pPr>
            <a:r>
              <a:rPr lang="ja-JP" altLang="en-US" sz="2800" dirty="0">
                <a:solidFill>
                  <a:schemeClr val="tx1"/>
                </a:solidFill>
              </a:rPr>
              <a:t>ウクライナの予防接種率は</a:t>
            </a:r>
            <a:r>
              <a:rPr lang="en-US" altLang="ja-JP" sz="2800" dirty="0">
                <a:solidFill>
                  <a:schemeClr val="tx1"/>
                </a:solidFill>
              </a:rPr>
              <a:t>50%</a:t>
            </a:r>
            <a:endParaRPr lang="ja-JP" altLang="en-US" sz="2800" dirty="0">
              <a:solidFill>
                <a:schemeClr val="tx1"/>
              </a:solidFill>
            </a:endParaRPr>
          </a:p>
          <a:p>
            <a:pPr marL="257175" indent="-257175" algn="l">
              <a:buFont typeface="Arial" panose="020B0604020202020204" pitchFamily="34" charset="0"/>
              <a:buChar char="•"/>
            </a:pPr>
            <a:r>
              <a:rPr lang="ja-JP" altLang="en-US" sz="2800" dirty="0">
                <a:solidFill>
                  <a:schemeClr val="tx1"/>
                </a:solidFill>
              </a:rPr>
              <a:t>国は緊急プログラム実施　</a:t>
            </a:r>
            <a:r>
              <a:rPr lang="en-US" altLang="ja-JP" sz="2800" dirty="0">
                <a:solidFill>
                  <a:schemeClr val="tx1"/>
                </a:solidFill>
              </a:rPr>
              <a:t>600</a:t>
            </a:r>
            <a:r>
              <a:rPr lang="ja-JP" altLang="en-US" sz="2800" dirty="0">
                <a:solidFill>
                  <a:schemeClr val="tx1"/>
                </a:solidFill>
              </a:rPr>
              <a:t>万人分のワクチンを用意し、接種</a:t>
            </a:r>
          </a:p>
        </p:txBody>
      </p:sp>
      <p:pic>
        <p:nvPicPr>
          <p:cNvPr id="4" name="図 3">
            <a:extLst>
              <a:ext uri="{FF2B5EF4-FFF2-40B4-BE49-F238E27FC236}">
                <a16:creationId xmlns:a16="http://schemas.microsoft.com/office/drawing/2014/main" id="{F7769743-902B-4B25-AFCB-E8D0E165C915}"/>
              </a:ext>
            </a:extLst>
          </p:cNvPr>
          <p:cNvPicPr>
            <a:picLocks noChangeAspect="1"/>
          </p:cNvPicPr>
          <p:nvPr/>
        </p:nvPicPr>
        <p:blipFill>
          <a:blip r:embed="rId3"/>
          <a:stretch>
            <a:fillRect/>
          </a:stretch>
        </p:blipFill>
        <p:spPr>
          <a:xfrm>
            <a:off x="3572437" y="158677"/>
            <a:ext cx="979742" cy="369250"/>
          </a:xfrm>
          <a:prstGeom prst="rect">
            <a:avLst/>
          </a:prstGeom>
        </p:spPr>
      </p:pic>
      <p:sp>
        <p:nvSpPr>
          <p:cNvPr id="5" name="正方形/長方形 4">
            <a:extLst>
              <a:ext uri="{FF2B5EF4-FFF2-40B4-BE49-F238E27FC236}">
                <a16:creationId xmlns:a16="http://schemas.microsoft.com/office/drawing/2014/main" id="{B096AD5F-01BE-493F-B5E4-1AD9A8B4400D}"/>
              </a:ext>
            </a:extLst>
          </p:cNvPr>
          <p:cNvSpPr/>
          <p:nvPr/>
        </p:nvSpPr>
        <p:spPr>
          <a:xfrm>
            <a:off x="4532986" y="196608"/>
            <a:ext cx="1266737" cy="2592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altLang="ja-JP" sz="1350" b="1" dirty="0">
                <a:solidFill>
                  <a:srgbClr val="0070C0"/>
                </a:solidFill>
              </a:rPr>
              <a:t>MY ROTARY</a:t>
            </a:r>
            <a:endParaRPr lang="ja-JP" altLang="en-US" sz="1350" b="1" dirty="0">
              <a:solidFill>
                <a:srgbClr val="0070C0"/>
              </a:solidFill>
            </a:endParaRPr>
          </a:p>
        </p:txBody>
      </p:sp>
    </p:spTree>
    <p:extLst>
      <p:ext uri="{BB962C8B-B14F-4D97-AF65-F5344CB8AC3E}">
        <p14:creationId xmlns:p14="http://schemas.microsoft.com/office/powerpoint/2010/main" val="196681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タイトル 1"/>
          <p:cNvSpPr>
            <a:spLocks noGrp="1"/>
          </p:cNvSpPr>
          <p:nvPr>
            <p:ph type="title"/>
          </p:nvPr>
        </p:nvSpPr>
        <p:spPr/>
        <p:txBody>
          <a:bodyPr/>
          <a:lstStyle/>
          <a:p>
            <a:r>
              <a:rPr lang="ja-JP" altLang="en-US" sz="6600" b="1">
                <a:solidFill>
                  <a:srgbClr val="FF0000"/>
                </a:solidFill>
              </a:rPr>
              <a:t>あと少し</a:t>
            </a:r>
            <a:r>
              <a:rPr lang="en-US" altLang="ja-JP" sz="6600" b="1">
                <a:solidFill>
                  <a:srgbClr val="FF0000"/>
                </a:solidFill>
              </a:rPr>
              <a:t>!!!</a:t>
            </a:r>
            <a:endParaRPr lang="ja-JP" altLang="en-US" sz="6600" b="1">
              <a:solidFill>
                <a:srgbClr val="FF0000"/>
              </a:solidFill>
            </a:endParaRPr>
          </a:p>
        </p:txBody>
      </p:sp>
      <p:sp>
        <p:nvSpPr>
          <p:cNvPr id="51202" name="コンテンツ プレースホルダ 2"/>
          <p:cNvSpPr>
            <a:spLocks noGrp="1"/>
          </p:cNvSpPr>
          <p:nvPr>
            <p:ph idx="1"/>
          </p:nvPr>
        </p:nvSpPr>
        <p:spPr/>
        <p:txBody>
          <a:bodyPr/>
          <a:lstStyle/>
          <a:p>
            <a:endParaRPr lang="ja-JP" altLang="en-US"/>
          </a:p>
        </p:txBody>
      </p:sp>
      <p:pic>
        <p:nvPicPr>
          <p:cNvPr id="51203" name="Picture 2" descr="Bill"/>
          <p:cNvPicPr>
            <a:picLocks noChangeAspect="1" noChangeArrowheads="1"/>
          </p:cNvPicPr>
          <p:nvPr/>
        </p:nvPicPr>
        <p:blipFill>
          <a:blip r:embed="rId3" cstate="print"/>
          <a:srcRect/>
          <a:stretch>
            <a:fillRect/>
          </a:stretch>
        </p:blipFill>
        <p:spPr bwMode="auto">
          <a:xfrm>
            <a:off x="5364163" y="4149725"/>
            <a:ext cx="3048000" cy="2286000"/>
          </a:xfrm>
          <a:prstGeom prst="rect">
            <a:avLst/>
          </a:prstGeom>
          <a:noFill/>
          <a:ln w="9525">
            <a:noFill/>
            <a:miter lim="800000"/>
            <a:headEnd/>
            <a:tailEnd/>
          </a:ln>
        </p:spPr>
      </p:pic>
      <p:pic>
        <p:nvPicPr>
          <p:cNvPr id="51204" name="Picture 6" descr="http://p.twimg.com/Ax2IMtsCAAATqy6.jpg:large">
            <a:hlinkClick r:id="rId4"/>
          </p:cNvPr>
          <p:cNvPicPr>
            <a:picLocks noChangeAspect="1" noChangeArrowheads="1"/>
          </p:cNvPicPr>
          <p:nvPr/>
        </p:nvPicPr>
        <p:blipFill>
          <a:blip r:embed="rId5" cstate="print"/>
          <a:srcRect/>
          <a:stretch>
            <a:fillRect/>
          </a:stretch>
        </p:blipFill>
        <p:spPr bwMode="auto">
          <a:xfrm>
            <a:off x="4787900" y="1484313"/>
            <a:ext cx="3994150" cy="5157787"/>
          </a:xfrm>
          <a:prstGeom prst="rect">
            <a:avLst/>
          </a:prstGeom>
          <a:noFill/>
          <a:ln w="9525">
            <a:noFill/>
            <a:miter lim="800000"/>
            <a:headEnd/>
            <a:tailEnd/>
          </a:ln>
        </p:spPr>
      </p:pic>
      <p:pic>
        <p:nvPicPr>
          <p:cNvPr id="51205" name="Picture 8" descr="I’m in Nigeria, one of the three remaining polio-endemic countries.  I have met with Minister of Health Prof. Onyebuchi Chukwu and @[68793499001:274:UNICEF] Nigeria Office Director Suomi Sakai to discuss polio eradication strategies. We truly are “This close” to eradicating polio—but we still need your support.  Please join us in the fight against polio by visiting rotary.org/endpolio."/>
          <p:cNvPicPr>
            <a:picLocks noChangeAspect="1" noChangeArrowheads="1"/>
          </p:cNvPicPr>
          <p:nvPr/>
        </p:nvPicPr>
        <p:blipFill>
          <a:blip r:embed="rId6" cstate="print"/>
          <a:srcRect/>
          <a:stretch>
            <a:fillRect/>
          </a:stretch>
        </p:blipFill>
        <p:spPr bwMode="auto">
          <a:xfrm>
            <a:off x="468313" y="1484313"/>
            <a:ext cx="4032250" cy="51054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78C5D2E-A2A3-4783-8194-E2FFF1B4BEEB}"/>
              </a:ext>
            </a:extLst>
          </p:cNvPr>
          <p:cNvSpPr>
            <a:spLocks noGrp="1"/>
          </p:cNvSpPr>
          <p:nvPr>
            <p:ph idx="1"/>
          </p:nvPr>
        </p:nvSpPr>
        <p:spPr>
          <a:xfrm>
            <a:off x="179513" y="1340768"/>
            <a:ext cx="8836556" cy="5184576"/>
          </a:xfrm>
        </p:spPr>
        <p:txBody>
          <a:bodyPr/>
          <a:lstStyle/>
          <a:p>
            <a:r>
              <a:rPr lang="en-US" altLang="ja-JP" dirty="0"/>
              <a:t>2014</a:t>
            </a:r>
            <a:r>
              <a:rPr lang="ja-JP" altLang="en-US" dirty="0"/>
              <a:t>年　</a:t>
            </a:r>
            <a:r>
              <a:rPr lang="en-US" altLang="ja-JP" dirty="0"/>
              <a:t>FIFA</a:t>
            </a:r>
            <a:r>
              <a:rPr lang="ja-JP" altLang="en-US" dirty="0"/>
              <a:t>ワールドカップ　</a:t>
            </a:r>
          </a:p>
          <a:p>
            <a:pPr marL="0" indent="0">
              <a:buNone/>
            </a:pPr>
            <a:r>
              <a:rPr lang="ja-JP" altLang="en-US" dirty="0"/>
              <a:t>　</a:t>
            </a:r>
            <a:r>
              <a:rPr lang="ja-JP" altLang="en-US" dirty="0">
                <a:solidFill>
                  <a:srgbClr val="FF0000"/>
                </a:solidFill>
              </a:rPr>
              <a:t>ブラジル</a:t>
            </a:r>
            <a:r>
              <a:rPr lang="ja-JP" altLang="en-US" dirty="0"/>
              <a:t>へ　世界中から人々が</a:t>
            </a:r>
          </a:p>
          <a:p>
            <a:r>
              <a:rPr lang="ja-JP" altLang="en-US" dirty="0"/>
              <a:t>サンパウロ国際空港の</a:t>
            </a:r>
            <a:r>
              <a:rPr lang="ja-JP" altLang="en-US" dirty="0">
                <a:solidFill>
                  <a:srgbClr val="FF0000"/>
                </a:solidFill>
              </a:rPr>
              <a:t>下水からポリオ・ウィルス</a:t>
            </a:r>
            <a:r>
              <a:rPr lang="ja-JP" altLang="en-US" dirty="0"/>
              <a:t>検出</a:t>
            </a:r>
          </a:p>
          <a:p>
            <a:r>
              <a:rPr lang="ja-JP" altLang="en-US" dirty="0"/>
              <a:t>遺伝子検査　⇒</a:t>
            </a:r>
            <a:r>
              <a:rPr lang="ja-JP" altLang="en-US" dirty="0">
                <a:solidFill>
                  <a:srgbClr val="FF0000"/>
                </a:solidFill>
              </a:rPr>
              <a:t>赤道ギニア</a:t>
            </a:r>
            <a:r>
              <a:rPr lang="ja-JP" altLang="en-US" dirty="0"/>
              <a:t>で発生したウィルス</a:t>
            </a:r>
          </a:p>
          <a:p>
            <a:r>
              <a:rPr lang="ja-JP" altLang="en-US" dirty="0"/>
              <a:t>ブラジルでは定期的予防接種が奏功　</a:t>
            </a:r>
          </a:p>
          <a:p>
            <a:pPr marL="0" indent="0">
              <a:buNone/>
            </a:pPr>
            <a:r>
              <a:rPr lang="ja-JP" altLang="en-US" dirty="0"/>
              <a:t>　⇒</a:t>
            </a:r>
            <a:r>
              <a:rPr lang="ja-JP" altLang="en-US" dirty="0">
                <a:solidFill>
                  <a:srgbClr val="FF0000"/>
                </a:solidFill>
              </a:rPr>
              <a:t>水際で蔓延阻止</a:t>
            </a:r>
            <a:r>
              <a:rPr lang="ja-JP" altLang="en-US" dirty="0"/>
              <a:t>に成功</a:t>
            </a:r>
          </a:p>
          <a:p>
            <a:r>
              <a:rPr lang="ja-JP" altLang="en-US" dirty="0"/>
              <a:t>長期間奮闘してきたが、</a:t>
            </a:r>
            <a:r>
              <a:rPr lang="ja-JP" altLang="en-US" dirty="0">
                <a:solidFill>
                  <a:srgbClr val="FF0000"/>
                </a:solidFill>
              </a:rPr>
              <a:t>終わりはほど遠い</a:t>
            </a:r>
          </a:p>
          <a:p>
            <a:endParaRPr kumimoji="1" lang="ja-JP" altLang="en-US" dirty="0"/>
          </a:p>
        </p:txBody>
      </p:sp>
      <p:sp>
        <p:nvSpPr>
          <p:cNvPr id="4" name="タイトル 1">
            <a:extLst>
              <a:ext uri="{FF2B5EF4-FFF2-40B4-BE49-F238E27FC236}">
                <a16:creationId xmlns:a16="http://schemas.microsoft.com/office/drawing/2014/main" id="{9FD0071F-2BCE-4B33-9B9E-0EDCE2DFBB6B}"/>
              </a:ext>
            </a:extLst>
          </p:cNvPr>
          <p:cNvSpPr>
            <a:spLocks noGrp="1"/>
          </p:cNvSpPr>
          <p:nvPr>
            <p:ph type="title"/>
          </p:nvPr>
        </p:nvSpPr>
        <p:spPr>
          <a:xfrm>
            <a:off x="595935" y="171886"/>
            <a:ext cx="7886700" cy="1014191"/>
          </a:xfrm>
          <a:solidFill>
            <a:schemeClr val="accent1">
              <a:lumMod val="40000"/>
              <a:lumOff val="60000"/>
            </a:schemeClr>
          </a:solidFill>
        </p:spPr>
        <p:txBody>
          <a:bodyPr>
            <a:normAutofit/>
          </a:bodyPr>
          <a:lstStyle/>
          <a:p>
            <a:pPr algn="ctr"/>
            <a:r>
              <a:rPr lang="ja-JP" altLang="en-US" sz="3000" dirty="0"/>
              <a:t>　</a:t>
            </a:r>
            <a:br>
              <a:rPr lang="en-US" altLang="ja-JP" sz="3000" dirty="0"/>
            </a:br>
            <a:r>
              <a:rPr lang="ja-JP" altLang="en-US" sz="3000" b="1" dirty="0"/>
              <a:t>サンパウロでも</a:t>
            </a:r>
            <a:r>
              <a:rPr lang="en-US" altLang="ja-JP" sz="3000" b="1" dirty="0"/>
              <a:t>!!</a:t>
            </a:r>
            <a:endParaRPr lang="ja-JP" altLang="en-US" sz="3000" b="1" dirty="0"/>
          </a:p>
        </p:txBody>
      </p:sp>
      <p:pic>
        <p:nvPicPr>
          <p:cNvPr id="5" name="図 4">
            <a:extLst>
              <a:ext uri="{FF2B5EF4-FFF2-40B4-BE49-F238E27FC236}">
                <a16:creationId xmlns:a16="http://schemas.microsoft.com/office/drawing/2014/main" id="{9385F47E-405B-4C75-BFC2-635810920C95}"/>
              </a:ext>
            </a:extLst>
          </p:cNvPr>
          <p:cNvPicPr>
            <a:picLocks noChangeAspect="1"/>
          </p:cNvPicPr>
          <p:nvPr/>
        </p:nvPicPr>
        <p:blipFill>
          <a:blip r:embed="rId3"/>
          <a:stretch>
            <a:fillRect/>
          </a:stretch>
        </p:blipFill>
        <p:spPr>
          <a:xfrm>
            <a:off x="3419872" y="220932"/>
            <a:ext cx="979742" cy="369250"/>
          </a:xfrm>
          <a:prstGeom prst="rect">
            <a:avLst/>
          </a:prstGeom>
        </p:spPr>
      </p:pic>
      <p:sp>
        <p:nvSpPr>
          <p:cNvPr id="6" name="正方形/長方形 5">
            <a:extLst>
              <a:ext uri="{FF2B5EF4-FFF2-40B4-BE49-F238E27FC236}">
                <a16:creationId xmlns:a16="http://schemas.microsoft.com/office/drawing/2014/main" id="{A9DC9943-C849-4183-8B55-FBE711601DBC}"/>
              </a:ext>
            </a:extLst>
          </p:cNvPr>
          <p:cNvSpPr/>
          <p:nvPr/>
        </p:nvSpPr>
        <p:spPr>
          <a:xfrm>
            <a:off x="4539285" y="220932"/>
            <a:ext cx="1266737" cy="2592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altLang="ja-JP" sz="1350" b="1" dirty="0">
                <a:solidFill>
                  <a:srgbClr val="0070C0"/>
                </a:solidFill>
              </a:rPr>
              <a:t>MY ROTARY</a:t>
            </a:r>
            <a:endParaRPr lang="ja-JP" altLang="en-US" sz="1350" b="1" dirty="0">
              <a:solidFill>
                <a:srgbClr val="0070C0"/>
              </a:solidFill>
            </a:endParaRPr>
          </a:p>
        </p:txBody>
      </p:sp>
    </p:spTree>
    <p:extLst>
      <p:ext uri="{BB962C8B-B14F-4D97-AF65-F5344CB8AC3E}">
        <p14:creationId xmlns:p14="http://schemas.microsoft.com/office/powerpoint/2010/main" val="3800467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370F33B-0D72-419E-BDC9-088581567906}"/>
              </a:ext>
            </a:extLst>
          </p:cNvPr>
          <p:cNvSpPr>
            <a:spLocks noGrp="1"/>
          </p:cNvSpPr>
          <p:nvPr>
            <p:ph idx="1"/>
          </p:nvPr>
        </p:nvSpPr>
        <p:spPr>
          <a:xfrm>
            <a:off x="122406" y="2014412"/>
            <a:ext cx="8833757" cy="4650798"/>
          </a:xfrm>
        </p:spPr>
        <p:txBody>
          <a:bodyPr>
            <a:normAutofit/>
          </a:bodyPr>
          <a:lstStyle/>
          <a:p>
            <a:r>
              <a:rPr lang="ja-JP" altLang="en-US" sz="2800" dirty="0"/>
              <a:t>サーベイランス（監視）の強化⇒確実な</a:t>
            </a:r>
            <a:r>
              <a:rPr lang="ja-JP" altLang="en-US" sz="2800" dirty="0">
                <a:solidFill>
                  <a:srgbClr val="FF0000"/>
                </a:solidFill>
              </a:rPr>
              <a:t>検知</a:t>
            </a:r>
          </a:p>
          <a:p>
            <a:r>
              <a:rPr lang="ja-JP" altLang="en-US" sz="2800" dirty="0"/>
              <a:t>ポリオの監視活動は二つ</a:t>
            </a:r>
          </a:p>
          <a:p>
            <a:pPr marL="0" indent="0">
              <a:buNone/>
            </a:pPr>
            <a:r>
              <a:rPr lang="ja-JP" altLang="en-US" sz="2800" dirty="0"/>
              <a:t>　</a:t>
            </a:r>
            <a:r>
              <a:rPr lang="en-US" altLang="ja-JP" sz="2800" dirty="0"/>
              <a:t>1</a:t>
            </a:r>
            <a:r>
              <a:rPr lang="ja-JP" altLang="en-US" sz="2800" dirty="0"/>
              <a:t>）医師、</a:t>
            </a:r>
            <a:r>
              <a:rPr lang="ja-JP" altLang="en-US" sz="2800"/>
              <a:t>地域の保健従事者</a:t>
            </a:r>
            <a:r>
              <a:rPr lang="ja-JP" altLang="en-US" sz="2800" dirty="0"/>
              <a:t>による、子供たちの監視</a:t>
            </a:r>
          </a:p>
          <a:p>
            <a:pPr marL="0" indent="0">
              <a:buNone/>
            </a:pPr>
            <a:r>
              <a:rPr lang="ja-JP" altLang="en-US" sz="2800" dirty="0"/>
              <a:t>　</a:t>
            </a:r>
            <a:r>
              <a:rPr lang="en-US" altLang="ja-JP" sz="2800" dirty="0"/>
              <a:t>2</a:t>
            </a:r>
            <a:r>
              <a:rPr lang="ja-JP" altLang="en-US" sz="2800" dirty="0"/>
              <a:t>）地域当局による、</a:t>
            </a:r>
            <a:r>
              <a:rPr lang="ja-JP" altLang="en-US" sz="2800" dirty="0">
                <a:solidFill>
                  <a:srgbClr val="FF0000"/>
                </a:solidFill>
              </a:rPr>
              <a:t>下水道のサンプル</a:t>
            </a:r>
          </a:p>
          <a:p>
            <a:pPr marL="0" indent="0">
              <a:buNone/>
            </a:pPr>
            <a:r>
              <a:rPr lang="ja-JP" altLang="en-US" sz="2800" dirty="0"/>
              <a:t>　　  不衛生な環境下に住む居住者周辺の</a:t>
            </a:r>
          </a:p>
          <a:p>
            <a:pPr marL="0" indent="0">
              <a:buNone/>
            </a:pPr>
            <a:r>
              <a:rPr lang="ja-JP" altLang="en-US" sz="2800" dirty="0">
                <a:solidFill>
                  <a:srgbClr val="FF0000"/>
                </a:solidFill>
              </a:rPr>
              <a:t>　　　河川、水域のサンプル</a:t>
            </a:r>
          </a:p>
          <a:p>
            <a:pPr marL="0" indent="0">
              <a:buNone/>
            </a:pPr>
            <a:r>
              <a:rPr lang="ja-JP" altLang="en-US" sz="2800" dirty="0"/>
              <a:t>　⇒これらを採取。精密に検査してポリオウィルスの</a:t>
            </a:r>
          </a:p>
          <a:p>
            <a:pPr marL="0" indent="0">
              <a:buNone/>
            </a:pPr>
            <a:r>
              <a:rPr lang="ja-JP" altLang="en-US" sz="2800" dirty="0"/>
              <a:t>　　発見に努める</a:t>
            </a:r>
          </a:p>
        </p:txBody>
      </p:sp>
      <p:sp>
        <p:nvSpPr>
          <p:cNvPr id="4" name="タイトル 1">
            <a:extLst>
              <a:ext uri="{FF2B5EF4-FFF2-40B4-BE49-F238E27FC236}">
                <a16:creationId xmlns:a16="http://schemas.microsoft.com/office/drawing/2014/main" id="{D4D22010-19DD-4D1E-9CCB-0BF635E8511D}"/>
              </a:ext>
            </a:extLst>
          </p:cNvPr>
          <p:cNvSpPr>
            <a:spLocks noGrp="1"/>
          </p:cNvSpPr>
          <p:nvPr>
            <p:ph type="title"/>
          </p:nvPr>
        </p:nvSpPr>
        <p:spPr>
          <a:xfrm>
            <a:off x="478398" y="147873"/>
            <a:ext cx="7886700" cy="1336911"/>
          </a:xfrm>
          <a:solidFill>
            <a:schemeClr val="accent1">
              <a:lumMod val="40000"/>
              <a:lumOff val="60000"/>
            </a:schemeClr>
          </a:solidFill>
        </p:spPr>
        <p:txBody>
          <a:bodyPr>
            <a:normAutofit/>
          </a:bodyPr>
          <a:lstStyle/>
          <a:p>
            <a:pPr algn="ctr"/>
            <a:r>
              <a:rPr lang="ja-JP" altLang="en-US" sz="3000" dirty="0"/>
              <a:t>　</a:t>
            </a:r>
            <a:br>
              <a:rPr lang="en-US" altLang="ja-JP" sz="3000" dirty="0"/>
            </a:br>
            <a:r>
              <a:rPr lang="ja-JP" altLang="en-US" sz="3000" b="1" dirty="0"/>
              <a:t>ポリオ撲滅への重大要素</a:t>
            </a:r>
          </a:p>
        </p:txBody>
      </p:sp>
      <p:pic>
        <p:nvPicPr>
          <p:cNvPr id="5" name="図 4">
            <a:extLst>
              <a:ext uri="{FF2B5EF4-FFF2-40B4-BE49-F238E27FC236}">
                <a16:creationId xmlns:a16="http://schemas.microsoft.com/office/drawing/2014/main" id="{7C490EFE-8A11-47B6-9D8B-CF435EB2E1D7}"/>
              </a:ext>
            </a:extLst>
          </p:cNvPr>
          <p:cNvPicPr>
            <a:picLocks noChangeAspect="1"/>
          </p:cNvPicPr>
          <p:nvPr/>
        </p:nvPicPr>
        <p:blipFill>
          <a:blip r:embed="rId3"/>
          <a:stretch>
            <a:fillRect/>
          </a:stretch>
        </p:blipFill>
        <p:spPr>
          <a:xfrm>
            <a:off x="3508189" y="192790"/>
            <a:ext cx="979742" cy="369250"/>
          </a:xfrm>
          <a:prstGeom prst="rect">
            <a:avLst/>
          </a:prstGeom>
        </p:spPr>
      </p:pic>
      <p:sp>
        <p:nvSpPr>
          <p:cNvPr id="6" name="正方形/長方形 5">
            <a:extLst>
              <a:ext uri="{FF2B5EF4-FFF2-40B4-BE49-F238E27FC236}">
                <a16:creationId xmlns:a16="http://schemas.microsoft.com/office/drawing/2014/main" id="{4BD0E11E-26E7-43F0-A221-819BCAF70F76}"/>
              </a:ext>
            </a:extLst>
          </p:cNvPr>
          <p:cNvSpPr/>
          <p:nvPr/>
        </p:nvSpPr>
        <p:spPr>
          <a:xfrm>
            <a:off x="4675642" y="192790"/>
            <a:ext cx="1266737" cy="2592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altLang="ja-JP" sz="1350" b="1" dirty="0">
                <a:solidFill>
                  <a:srgbClr val="0070C0"/>
                </a:solidFill>
              </a:rPr>
              <a:t>MY ROTARY</a:t>
            </a:r>
            <a:endParaRPr lang="ja-JP" altLang="en-US" sz="1350" b="1" dirty="0">
              <a:solidFill>
                <a:srgbClr val="0070C0"/>
              </a:solidFill>
            </a:endParaRPr>
          </a:p>
        </p:txBody>
      </p:sp>
    </p:spTree>
    <p:extLst>
      <p:ext uri="{BB962C8B-B14F-4D97-AF65-F5344CB8AC3E}">
        <p14:creationId xmlns:p14="http://schemas.microsoft.com/office/powerpoint/2010/main" val="455294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8DE58E6-6372-40B4-87A2-DF2680D2C6EF}"/>
              </a:ext>
            </a:extLst>
          </p:cNvPr>
          <p:cNvSpPr>
            <a:spLocks noGrp="1"/>
          </p:cNvSpPr>
          <p:nvPr>
            <p:ph idx="1"/>
          </p:nvPr>
        </p:nvSpPr>
        <p:spPr/>
        <p:txBody>
          <a:bodyPr>
            <a:normAutofit/>
          </a:bodyPr>
          <a:lstStyle/>
          <a:p>
            <a:r>
              <a:rPr lang="ja-JP" altLang="en-US" sz="3600" dirty="0"/>
              <a:t>ポリオ・ウィルスに感染した人の</a:t>
            </a:r>
            <a:r>
              <a:rPr lang="en-US" altLang="ja-JP" sz="3600" dirty="0"/>
              <a:t>90%</a:t>
            </a:r>
            <a:r>
              <a:rPr lang="ja-JP" altLang="en-US" sz="3600" dirty="0"/>
              <a:t>が無症状</a:t>
            </a:r>
          </a:p>
          <a:p>
            <a:pPr marL="0" indent="0">
              <a:buNone/>
            </a:pPr>
            <a:endParaRPr lang="ja-JP" altLang="en-US" sz="3600" dirty="0"/>
          </a:p>
          <a:p>
            <a:r>
              <a:rPr lang="ja-JP" altLang="en-US" sz="3600" dirty="0"/>
              <a:t>感染した人の</a:t>
            </a:r>
            <a:r>
              <a:rPr lang="en-US" altLang="ja-JP" sz="3600" dirty="0">
                <a:solidFill>
                  <a:srgbClr val="FF0000"/>
                </a:solidFill>
              </a:rPr>
              <a:t>200</a:t>
            </a:r>
            <a:r>
              <a:rPr lang="ja-JP" altLang="en-US" sz="3600" dirty="0">
                <a:solidFill>
                  <a:srgbClr val="FF0000"/>
                </a:solidFill>
              </a:rPr>
              <a:t>人</a:t>
            </a:r>
            <a:r>
              <a:rPr lang="ja-JP" altLang="en-US" sz="3600" dirty="0"/>
              <a:t>に一人が身体麻痺</a:t>
            </a:r>
          </a:p>
          <a:p>
            <a:pPr marL="0" indent="0">
              <a:buNone/>
            </a:pPr>
            <a:endParaRPr lang="ja-JP" altLang="en-US" sz="3600" dirty="0"/>
          </a:p>
          <a:p>
            <a:r>
              <a:rPr lang="ja-JP" altLang="en-US" sz="3600" dirty="0"/>
              <a:t>麻痺患者が一人出れば</a:t>
            </a:r>
            <a:r>
              <a:rPr lang="en-US" altLang="ja-JP" sz="3600" dirty="0"/>
              <a:t>200</a:t>
            </a:r>
            <a:r>
              <a:rPr lang="ja-JP" altLang="en-US" sz="3600" dirty="0"/>
              <a:t>人くらいが感染していながら症状が出ない</a:t>
            </a:r>
            <a:endParaRPr lang="en-US" altLang="ja-JP" sz="3600" dirty="0"/>
          </a:p>
        </p:txBody>
      </p:sp>
      <p:sp>
        <p:nvSpPr>
          <p:cNvPr id="4" name="タイトル 1">
            <a:extLst>
              <a:ext uri="{FF2B5EF4-FFF2-40B4-BE49-F238E27FC236}">
                <a16:creationId xmlns:a16="http://schemas.microsoft.com/office/drawing/2014/main" id="{351C24B7-0D02-4415-AAAF-E9783489400E}"/>
              </a:ext>
            </a:extLst>
          </p:cNvPr>
          <p:cNvSpPr>
            <a:spLocks noGrp="1"/>
          </p:cNvSpPr>
          <p:nvPr>
            <p:ph type="title"/>
          </p:nvPr>
        </p:nvSpPr>
        <p:spPr>
          <a:xfrm>
            <a:off x="766099" y="59014"/>
            <a:ext cx="7886700" cy="1281754"/>
          </a:xfrm>
          <a:solidFill>
            <a:schemeClr val="accent1">
              <a:lumMod val="40000"/>
              <a:lumOff val="60000"/>
            </a:schemeClr>
          </a:solidFill>
        </p:spPr>
        <p:txBody>
          <a:bodyPr>
            <a:normAutofit/>
          </a:bodyPr>
          <a:lstStyle/>
          <a:p>
            <a:pPr algn="ctr"/>
            <a:r>
              <a:rPr lang="ja-JP" altLang="en-US" sz="3000" dirty="0"/>
              <a:t>　</a:t>
            </a:r>
            <a:br>
              <a:rPr lang="en-US" altLang="ja-JP" sz="3000" dirty="0"/>
            </a:br>
            <a:r>
              <a:rPr lang="en-US" altLang="ja-JP" sz="3000" b="1" dirty="0"/>
              <a:t>1</a:t>
            </a:r>
            <a:r>
              <a:rPr lang="ja-JP" altLang="en-US" sz="3000" b="1" dirty="0"/>
              <a:t>人の麻痺患者</a:t>
            </a:r>
            <a:r>
              <a:rPr lang="en-US" altLang="ja-JP" sz="3000" b="1" dirty="0"/>
              <a:t>=</a:t>
            </a:r>
            <a:r>
              <a:rPr lang="en-US" altLang="ja-JP" sz="3000" b="1" dirty="0">
                <a:solidFill>
                  <a:srgbClr val="FF0000"/>
                </a:solidFill>
              </a:rPr>
              <a:t>200</a:t>
            </a:r>
            <a:r>
              <a:rPr lang="ja-JP" altLang="en-US" sz="3000" b="1" dirty="0">
                <a:solidFill>
                  <a:srgbClr val="FF0000"/>
                </a:solidFill>
              </a:rPr>
              <a:t>人の感染者</a:t>
            </a:r>
          </a:p>
        </p:txBody>
      </p:sp>
      <p:pic>
        <p:nvPicPr>
          <p:cNvPr id="5" name="図 4">
            <a:extLst>
              <a:ext uri="{FF2B5EF4-FFF2-40B4-BE49-F238E27FC236}">
                <a16:creationId xmlns:a16="http://schemas.microsoft.com/office/drawing/2014/main" id="{937F3C91-CFA6-4845-BCCF-9D691E7244CA}"/>
              </a:ext>
            </a:extLst>
          </p:cNvPr>
          <p:cNvPicPr>
            <a:picLocks noChangeAspect="1"/>
          </p:cNvPicPr>
          <p:nvPr/>
        </p:nvPicPr>
        <p:blipFill>
          <a:blip r:embed="rId3"/>
          <a:stretch>
            <a:fillRect/>
          </a:stretch>
        </p:blipFill>
        <p:spPr>
          <a:xfrm>
            <a:off x="3347864" y="55813"/>
            <a:ext cx="979742" cy="469107"/>
          </a:xfrm>
          <a:prstGeom prst="rect">
            <a:avLst/>
          </a:prstGeom>
        </p:spPr>
      </p:pic>
      <p:sp>
        <p:nvSpPr>
          <p:cNvPr id="6" name="正方形/長方形 5">
            <a:extLst>
              <a:ext uri="{FF2B5EF4-FFF2-40B4-BE49-F238E27FC236}">
                <a16:creationId xmlns:a16="http://schemas.microsoft.com/office/drawing/2014/main" id="{F6062CCC-4BE2-45B2-B6CB-EDDF4733A73A}"/>
              </a:ext>
            </a:extLst>
          </p:cNvPr>
          <p:cNvSpPr/>
          <p:nvPr/>
        </p:nvSpPr>
        <p:spPr>
          <a:xfrm>
            <a:off x="4709449" y="160724"/>
            <a:ext cx="1266737" cy="2592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altLang="ja-JP" sz="1350" b="1" dirty="0">
                <a:solidFill>
                  <a:srgbClr val="0070C0"/>
                </a:solidFill>
              </a:rPr>
              <a:t>MY ROTARY</a:t>
            </a:r>
            <a:endParaRPr lang="ja-JP" altLang="en-US" sz="1350" b="1" dirty="0">
              <a:solidFill>
                <a:srgbClr val="0070C0"/>
              </a:solidFill>
            </a:endParaRPr>
          </a:p>
        </p:txBody>
      </p:sp>
    </p:spTree>
    <p:extLst>
      <p:ext uri="{BB962C8B-B14F-4D97-AF65-F5344CB8AC3E}">
        <p14:creationId xmlns:p14="http://schemas.microsoft.com/office/powerpoint/2010/main" val="21826363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61A3462-9333-4FBB-B8CC-DCAEC50BD24F}"/>
              </a:ext>
            </a:extLst>
          </p:cNvPr>
          <p:cNvSpPr>
            <a:spLocks noGrp="1"/>
          </p:cNvSpPr>
          <p:nvPr>
            <p:ph idx="1"/>
          </p:nvPr>
        </p:nvSpPr>
        <p:spPr/>
        <p:txBody>
          <a:bodyPr>
            <a:normAutofit lnSpcReduction="10000"/>
          </a:bodyPr>
          <a:lstStyle/>
          <a:p>
            <a:r>
              <a:rPr kumimoji="1" lang="en-US" altLang="ja-JP" dirty="0"/>
              <a:t>GPEI</a:t>
            </a:r>
            <a:r>
              <a:rPr kumimoji="1" lang="ja-JP" altLang="en-US" dirty="0"/>
              <a:t>　　  </a:t>
            </a:r>
            <a:r>
              <a:rPr lang="ja-JP" altLang="en-US" dirty="0"/>
              <a:t>世界ポリオ撲滅推進活動</a:t>
            </a:r>
            <a:endParaRPr kumimoji="1" lang="en-US" altLang="ja-JP" dirty="0"/>
          </a:p>
          <a:p>
            <a:pPr marL="0" indent="0">
              <a:buNone/>
            </a:pPr>
            <a:r>
              <a:rPr lang="en-US" altLang="ja-JP" dirty="0"/>
              <a:t>  </a:t>
            </a:r>
            <a:r>
              <a:rPr lang="ja-JP" altLang="en-US" dirty="0"/>
              <a:t>　</a:t>
            </a:r>
            <a:r>
              <a:rPr lang="en-US" altLang="ja-JP" dirty="0"/>
              <a:t> WHO </a:t>
            </a:r>
            <a:r>
              <a:rPr lang="ja-JP" altLang="en-US" dirty="0"/>
              <a:t>　　世界保健機関</a:t>
            </a:r>
          </a:p>
          <a:p>
            <a:pPr marL="0" indent="0">
              <a:buNone/>
            </a:pPr>
            <a:r>
              <a:rPr kumimoji="1" lang="ja-JP" altLang="en-US" dirty="0"/>
              <a:t>　　</a:t>
            </a:r>
            <a:r>
              <a:rPr kumimoji="1" lang="en-US" altLang="ja-JP" dirty="0"/>
              <a:t>RI      </a:t>
            </a:r>
            <a:r>
              <a:rPr kumimoji="1" lang="ja-JP" altLang="en-US" dirty="0"/>
              <a:t>　　国際ロータリー</a:t>
            </a:r>
          </a:p>
          <a:p>
            <a:pPr marL="0" indent="0">
              <a:buNone/>
            </a:pPr>
            <a:r>
              <a:rPr lang="ja-JP" altLang="en-US" dirty="0"/>
              <a:t>　　</a:t>
            </a:r>
            <a:r>
              <a:rPr lang="en-US" altLang="ja-JP" dirty="0"/>
              <a:t>CDC  </a:t>
            </a:r>
            <a:r>
              <a:rPr lang="ja-JP" altLang="en-US" dirty="0"/>
              <a:t>　　米国疾病予防管理センター</a:t>
            </a:r>
          </a:p>
          <a:p>
            <a:pPr marL="0" indent="0">
              <a:buNone/>
            </a:pPr>
            <a:r>
              <a:rPr kumimoji="1" lang="ja-JP" altLang="en-US" dirty="0"/>
              <a:t>　　</a:t>
            </a:r>
            <a:r>
              <a:rPr kumimoji="1" lang="en-US" altLang="ja-JP" dirty="0"/>
              <a:t>UNICEF </a:t>
            </a:r>
            <a:r>
              <a:rPr lang="ja-JP" altLang="en-US" dirty="0"/>
              <a:t>   国際連合児童基金</a:t>
            </a:r>
          </a:p>
          <a:p>
            <a:r>
              <a:rPr lang="ja-JP" altLang="en-US" dirty="0"/>
              <a:t>ビル・アンド・メリンダ・ゲイツ財団</a:t>
            </a:r>
          </a:p>
          <a:p>
            <a:pPr marL="0" indent="0">
              <a:buNone/>
            </a:pPr>
            <a:endParaRPr kumimoji="1" lang="ja-JP" altLang="en-US" dirty="0"/>
          </a:p>
          <a:p>
            <a:pPr marL="0" indent="0" algn="ctr">
              <a:buNone/>
            </a:pPr>
            <a:r>
              <a:rPr lang="en-US" altLang="ja-JP" sz="2400" b="1" dirty="0"/>
              <a:t>GPEI</a:t>
            </a:r>
            <a:r>
              <a:rPr lang="ja-JP" altLang="en-US" sz="2400" b="1" dirty="0"/>
              <a:t>とゲイツ財団⇒世界各地で環境サンプリング実施</a:t>
            </a:r>
          </a:p>
        </p:txBody>
      </p:sp>
      <p:sp>
        <p:nvSpPr>
          <p:cNvPr id="4" name="タイトル 1">
            <a:extLst>
              <a:ext uri="{FF2B5EF4-FFF2-40B4-BE49-F238E27FC236}">
                <a16:creationId xmlns:a16="http://schemas.microsoft.com/office/drawing/2014/main" id="{104B4AE7-8D44-44A6-99C7-84F6C7195C68}"/>
              </a:ext>
            </a:extLst>
          </p:cNvPr>
          <p:cNvSpPr>
            <a:spLocks noGrp="1"/>
          </p:cNvSpPr>
          <p:nvPr>
            <p:ph type="title"/>
          </p:nvPr>
        </p:nvSpPr>
        <p:spPr>
          <a:xfrm>
            <a:off x="478398" y="86993"/>
            <a:ext cx="7886700" cy="994172"/>
          </a:xfrm>
          <a:solidFill>
            <a:schemeClr val="accent1">
              <a:lumMod val="40000"/>
              <a:lumOff val="60000"/>
            </a:schemeClr>
          </a:solidFill>
        </p:spPr>
        <p:txBody>
          <a:bodyPr>
            <a:normAutofit fontScale="90000"/>
          </a:bodyPr>
          <a:lstStyle/>
          <a:p>
            <a:pPr algn="ctr"/>
            <a:r>
              <a:rPr lang="ja-JP" altLang="en-US" sz="3000" dirty="0"/>
              <a:t>　</a:t>
            </a:r>
            <a:br>
              <a:rPr lang="en-US" altLang="ja-JP" sz="3000" dirty="0"/>
            </a:br>
            <a:r>
              <a:rPr lang="ja-JP" altLang="en-US" sz="3000" b="1" dirty="0"/>
              <a:t>全世界的監視活動</a:t>
            </a:r>
          </a:p>
        </p:txBody>
      </p:sp>
      <p:pic>
        <p:nvPicPr>
          <p:cNvPr id="5" name="図 4">
            <a:extLst>
              <a:ext uri="{FF2B5EF4-FFF2-40B4-BE49-F238E27FC236}">
                <a16:creationId xmlns:a16="http://schemas.microsoft.com/office/drawing/2014/main" id="{0D18FFE4-927E-4275-9901-22492B59D972}"/>
              </a:ext>
            </a:extLst>
          </p:cNvPr>
          <p:cNvPicPr>
            <a:picLocks noChangeAspect="1"/>
          </p:cNvPicPr>
          <p:nvPr/>
        </p:nvPicPr>
        <p:blipFill>
          <a:blip r:embed="rId3"/>
          <a:stretch>
            <a:fillRect/>
          </a:stretch>
        </p:blipFill>
        <p:spPr>
          <a:xfrm>
            <a:off x="3559543" y="86993"/>
            <a:ext cx="979742" cy="369250"/>
          </a:xfrm>
          <a:prstGeom prst="rect">
            <a:avLst/>
          </a:prstGeom>
        </p:spPr>
      </p:pic>
      <p:sp>
        <p:nvSpPr>
          <p:cNvPr id="6" name="正方形/長方形 5">
            <a:extLst>
              <a:ext uri="{FF2B5EF4-FFF2-40B4-BE49-F238E27FC236}">
                <a16:creationId xmlns:a16="http://schemas.microsoft.com/office/drawing/2014/main" id="{E517CD39-8A4E-4F1F-B5B6-3122372504B6}"/>
              </a:ext>
            </a:extLst>
          </p:cNvPr>
          <p:cNvSpPr/>
          <p:nvPr/>
        </p:nvSpPr>
        <p:spPr>
          <a:xfrm>
            <a:off x="4860032" y="141976"/>
            <a:ext cx="1266737" cy="2592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altLang="ja-JP" sz="1350" b="1" dirty="0">
                <a:solidFill>
                  <a:srgbClr val="0070C0"/>
                </a:solidFill>
              </a:rPr>
              <a:t>MY ROTARY</a:t>
            </a:r>
            <a:endParaRPr lang="ja-JP" altLang="en-US" sz="1350" b="1" dirty="0">
              <a:solidFill>
                <a:srgbClr val="0070C0"/>
              </a:solidFill>
            </a:endParaRPr>
          </a:p>
        </p:txBody>
      </p:sp>
    </p:spTree>
    <p:extLst>
      <p:ext uri="{BB962C8B-B14F-4D97-AF65-F5344CB8AC3E}">
        <p14:creationId xmlns:p14="http://schemas.microsoft.com/office/powerpoint/2010/main" val="3795897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073A36C-7613-44CE-8211-5BEE65FAA086}"/>
              </a:ext>
            </a:extLst>
          </p:cNvPr>
          <p:cNvSpPr>
            <a:spLocks noGrp="1"/>
          </p:cNvSpPr>
          <p:nvPr>
            <p:ph idx="1"/>
          </p:nvPr>
        </p:nvSpPr>
        <p:spPr>
          <a:xfrm>
            <a:off x="628650" y="1265881"/>
            <a:ext cx="7886700" cy="5320410"/>
          </a:xfrm>
        </p:spPr>
        <p:txBody>
          <a:bodyPr>
            <a:noAutofit/>
          </a:bodyPr>
          <a:lstStyle/>
          <a:p>
            <a:r>
              <a:rPr lang="ja-JP" altLang="en-US" sz="2400" u="sng" dirty="0"/>
              <a:t>アフガニスタン　</a:t>
            </a:r>
            <a:r>
              <a:rPr lang="en-US" altLang="ja-JP" sz="2400" u="sng" dirty="0"/>
              <a:t>2016</a:t>
            </a:r>
            <a:r>
              <a:rPr lang="ja-JP" altLang="en-US" sz="2400" u="sng" dirty="0"/>
              <a:t>年</a:t>
            </a:r>
            <a:r>
              <a:rPr lang="en-US" altLang="ja-JP" sz="2400" u="sng" dirty="0"/>
              <a:t>1</a:t>
            </a:r>
            <a:r>
              <a:rPr lang="ja-JP" altLang="en-US" sz="2400" u="sng" dirty="0"/>
              <a:t>月</a:t>
            </a:r>
          </a:p>
          <a:p>
            <a:pPr marL="0" indent="0">
              <a:buNone/>
            </a:pPr>
            <a:r>
              <a:rPr lang="ja-JP" altLang="en-US" sz="2400" dirty="0"/>
              <a:t>　予防接種キャンペーンの予防接種員　</a:t>
            </a:r>
            <a:r>
              <a:rPr lang="en-US" altLang="ja-JP" sz="2400" dirty="0"/>
              <a:t>57,000</a:t>
            </a:r>
            <a:r>
              <a:rPr lang="ja-JP" altLang="en-US" sz="2400" dirty="0"/>
              <a:t>人以上</a:t>
            </a:r>
          </a:p>
          <a:p>
            <a:pPr marL="0" indent="0">
              <a:buNone/>
            </a:pPr>
            <a:r>
              <a:rPr lang="ja-JP" altLang="en-US" sz="2400" dirty="0"/>
              <a:t>　 車　</a:t>
            </a:r>
            <a:r>
              <a:rPr lang="en-US" altLang="ja-JP" sz="2400" dirty="0"/>
              <a:t>3,100</a:t>
            </a:r>
            <a:r>
              <a:rPr lang="ja-JP" altLang="en-US" sz="2400" dirty="0"/>
              <a:t>台</a:t>
            </a:r>
          </a:p>
          <a:p>
            <a:pPr marL="0" indent="0">
              <a:buNone/>
            </a:pPr>
            <a:r>
              <a:rPr lang="ja-JP" altLang="en-US" sz="2400" dirty="0"/>
              <a:t>　 社会活動家</a:t>
            </a:r>
            <a:r>
              <a:rPr lang="en-US" altLang="ja-JP" sz="2400" dirty="0"/>
              <a:t>3,400</a:t>
            </a:r>
            <a:r>
              <a:rPr lang="ja-JP" altLang="en-US" sz="2400" dirty="0"/>
              <a:t>人</a:t>
            </a:r>
          </a:p>
          <a:p>
            <a:r>
              <a:rPr lang="ja-JP" altLang="en-US" sz="2400" u="sng" dirty="0"/>
              <a:t>ニジェール　</a:t>
            </a:r>
            <a:r>
              <a:rPr lang="en-US" altLang="ja-JP" sz="2400" u="sng" dirty="0"/>
              <a:t>2016</a:t>
            </a:r>
            <a:r>
              <a:rPr lang="ja-JP" altLang="en-US" sz="2400" u="sng" dirty="0"/>
              <a:t>年</a:t>
            </a:r>
            <a:r>
              <a:rPr lang="en-US" altLang="ja-JP" sz="2400" u="sng" dirty="0"/>
              <a:t>1</a:t>
            </a:r>
            <a:r>
              <a:rPr lang="ja-JP" altLang="en-US" sz="2400" u="sng" dirty="0"/>
              <a:t>月</a:t>
            </a:r>
          </a:p>
          <a:p>
            <a:pPr marL="0" indent="0">
              <a:buNone/>
            </a:pPr>
            <a:r>
              <a:rPr lang="ja-JP" altLang="en-US" sz="2400" dirty="0"/>
              <a:t>　ボート　</a:t>
            </a:r>
            <a:r>
              <a:rPr lang="en-US" altLang="ja-JP" sz="2400" dirty="0"/>
              <a:t>17</a:t>
            </a:r>
            <a:r>
              <a:rPr lang="ja-JP" altLang="en-US" sz="2400" dirty="0"/>
              <a:t>艘</a:t>
            </a:r>
          </a:p>
          <a:p>
            <a:pPr marL="0" indent="0">
              <a:buNone/>
            </a:pPr>
            <a:r>
              <a:rPr lang="ja-JP" altLang="en-US" sz="2400" dirty="0"/>
              <a:t>　荷車　</a:t>
            </a:r>
            <a:r>
              <a:rPr lang="en-US" altLang="ja-JP" sz="2400" dirty="0"/>
              <a:t>1,150</a:t>
            </a:r>
            <a:r>
              <a:rPr lang="ja-JP" altLang="en-US" sz="2400" dirty="0"/>
              <a:t>台</a:t>
            </a:r>
          </a:p>
          <a:p>
            <a:pPr marL="0" indent="0">
              <a:buNone/>
            </a:pPr>
            <a:r>
              <a:rPr lang="ja-JP" altLang="en-US" sz="2400" dirty="0"/>
              <a:t>　車　　</a:t>
            </a:r>
            <a:r>
              <a:rPr lang="en-US" altLang="ja-JP" sz="2400" dirty="0"/>
              <a:t>1,070</a:t>
            </a:r>
            <a:r>
              <a:rPr lang="ja-JP" altLang="en-US" sz="2400" dirty="0"/>
              <a:t>台</a:t>
            </a:r>
          </a:p>
          <a:p>
            <a:pPr marL="0" indent="0">
              <a:buNone/>
            </a:pPr>
            <a:r>
              <a:rPr lang="ja-JP" altLang="en-US" sz="2400" dirty="0"/>
              <a:t>　バイク　</a:t>
            </a:r>
            <a:r>
              <a:rPr lang="en-US" altLang="ja-JP" sz="2400" dirty="0"/>
              <a:t>1,530</a:t>
            </a:r>
            <a:r>
              <a:rPr lang="ja-JP" altLang="en-US" sz="2400" dirty="0"/>
              <a:t>台</a:t>
            </a:r>
          </a:p>
          <a:p>
            <a:pPr marL="0" indent="0">
              <a:buNone/>
            </a:pPr>
            <a:endParaRPr lang="ja-JP" altLang="en-US" sz="1200" dirty="0"/>
          </a:p>
          <a:p>
            <a:pPr marL="0" indent="0" algn="ctr">
              <a:buNone/>
            </a:pPr>
            <a:r>
              <a:rPr lang="ja-JP" altLang="en-US" sz="2800" b="1" dirty="0"/>
              <a:t>これらすべての費用をロータリーが負担しました</a:t>
            </a:r>
            <a:r>
              <a:rPr lang="ja-JP" altLang="en-US" sz="1800" b="1" dirty="0"/>
              <a:t>。</a:t>
            </a:r>
          </a:p>
          <a:p>
            <a:pPr marL="0" indent="0">
              <a:buNone/>
            </a:pPr>
            <a:r>
              <a:rPr lang="ja-JP" altLang="en-US" sz="1800" dirty="0"/>
              <a:t>　</a:t>
            </a:r>
          </a:p>
        </p:txBody>
      </p:sp>
      <p:sp>
        <p:nvSpPr>
          <p:cNvPr id="4" name="タイトル 1">
            <a:extLst>
              <a:ext uri="{FF2B5EF4-FFF2-40B4-BE49-F238E27FC236}">
                <a16:creationId xmlns:a16="http://schemas.microsoft.com/office/drawing/2014/main" id="{4EF9DBBC-7E9E-4ADD-8EC8-6852B456D259}"/>
              </a:ext>
            </a:extLst>
          </p:cNvPr>
          <p:cNvSpPr>
            <a:spLocks noGrp="1"/>
          </p:cNvSpPr>
          <p:nvPr>
            <p:ph type="title"/>
          </p:nvPr>
        </p:nvSpPr>
        <p:spPr>
          <a:xfrm>
            <a:off x="600170" y="218470"/>
            <a:ext cx="7886700" cy="994172"/>
          </a:xfrm>
          <a:solidFill>
            <a:schemeClr val="accent1">
              <a:lumMod val="40000"/>
              <a:lumOff val="60000"/>
            </a:schemeClr>
          </a:solidFill>
        </p:spPr>
        <p:txBody>
          <a:bodyPr>
            <a:normAutofit fontScale="90000"/>
          </a:bodyPr>
          <a:lstStyle/>
          <a:p>
            <a:pPr algn="ctr"/>
            <a:r>
              <a:rPr lang="ja-JP" altLang="en-US" sz="3000" dirty="0"/>
              <a:t>　</a:t>
            </a:r>
            <a:br>
              <a:rPr lang="en-US" altLang="ja-JP" sz="3000" dirty="0"/>
            </a:br>
            <a:r>
              <a:rPr lang="ja-JP" altLang="en-US" sz="3000" b="1" dirty="0"/>
              <a:t>何に費用が掛かるのか</a:t>
            </a:r>
            <a:r>
              <a:rPr lang="en-US" altLang="ja-JP" sz="3000" b="1" dirty="0"/>
              <a:t>?</a:t>
            </a:r>
            <a:endParaRPr lang="ja-JP" altLang="en-US" sz="3000" b="1" dirty="0"/>
          </a:p>
        </p:txBody>
      </p:sp>
      <p:pic>
        <p:nvPicPr>
          <p:cNvPr id="5" name="図 4">
            <a:extLst>
              <a:ext uri="{FF2B5EF4-FFF2-40B4-BE49-F238E27FC236}">
                <a16:creationId xmlns:a16="http://schemas.microsoft.com/office/drawing/2014/main" id="{1808DB4A-2CA9-45D9-9D5E-988A9AF0745A}"/>
              </a:ext>
            </a:extLst>
          </p:cNvPr>
          <p:cNvPicPr>
            <a:picLocks noChangeAspect="1"/>
          </p:cNvPicPr>
          <p:nvPr/>
        </p:nvPicPr>
        <p:blipFill>
          <a:blip r:embed="rId3"/>
          <a:stretch>
            <a:fillRect/>
          </a:stretch>
        </p:blipFill>
        <p:spPr>
          <a:xfrm>
            <a:off x="3275856" y="271709"/>
            <a:ext cx="979742" cy="369250"/>
          </a:xfrm>
          <a:prstGeom prst="rect">
            <a:avLst/>
          </a:prstGeom>
        </p:spPr>
      </p:pic>
      <p:sp>
        <p:nvSpPr>
          <p:cNvPr id="6" name="正方形/長方形 5">
            <a:extLst>
              <a:ext uri="{FF2B5EF4-FFF2-40B4-BE49-F238E27FC236}">
                <a16:creationId xmlns:a16="http://schemas.microsoft.com/office/drawing/2014/main" id="{223CC540-AA32-462D-838C-899F55519A90}"/>
              </a:ext>
            </a:extLst>
          </p:cNvPr>
          <p:cNvSpPr/>
          <p:nvPr/>
        </p:nvSpPr>
        <p:spPr>
          <a:xfrm>
            <a:off x="4572000" y="271709"/>
            <a:ext cx="1266737" cy="2592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altLang="ja-JP" sz="1350" b="1" dirty="0">
                <a:solidFill>
                  <a:srgbClr val="0070C0"/>
                </a:solidFill>
              </a:rPr>
              <a:t>MY ROTARY</a:t>
            </a:r>
            <a:endParaRPr lang="ja-JP" altLang="en-US" sz="1350" b="1" dirty="0">
              <a:solidFill>
                <a:srgbClr val="0070C0"/>
              </a:solidFill>
            </a:endParaRPr>
          </a:p>
        </p:txBody>
      </p:sp>
    </p:spTree>
    <p:extLst>
      <p:ext uri="{BB962C8B-B14F-4D97-AF65-F5344CB8AC3E}">
        <p14:creationId xmlns:p14="http://schemas.microsoft.com/office/powerpoint/2010/main" val="1527618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1EC90A5-8E06-4295-A6D3-4B55C1FE6DA2}"/>
              </a:ext>
            </a:extLst>
          </p:cNvPr>
          <p:cNvSpPr>
            <a:spLocks noGrp="1"/>
          </p:cNvSpPr>
          <p:nvPr>
            <p:ph idx="1"/>
          </p:nvPr>
        </p:nvSpPr>
        <p:spPr>
          <a:xfrm>
            <a:off x="212272" y="1412776"/>
            <a:ext cx="8809264" cy="5103907"/>
          </a:xfrm>
        </p:spPr>
        <p:txBody>
          <a:bodyPr>
            <a:normAutofit/>
          </a:bodyPr>
          <a:lstStyle/>
          <a:p>
            <a:r>
              <a:rPr kumimoji="1" lang="ja-JP" altLang="en-US" dirty="0"/>
              <a:t>ソマリア</a:t>
            </a:r>
          </a:p>
          <a:p>
            <a:pPr marL="0" indent="0">
              <a:buNone/>
            </a:pPr>
            <a:r>
              <a:rPr lang="ja-JP" altLang="en-US" dirty="0"/>
              <a:t>　</a:t>
            </a:r>
            <a:r>
              <a:rPr lang="en-US" altLang="ja-JP" dirty="0"/>
              <a:t>400</a:t>
            </a:r>
            <a:r>
              <a:rPr lang="ja-JP" altLang="en-US" dirty="0"/>
              <a:t>以上の詳細計画ワークショップ</a:t>
            </a:r>
          </a:p>
          <a:p>
            <a:pPr marL="0" indent="0">
              <a:buNone/>
            </a:pPr>
            <a:r>
              <a:rPr kumimoji="1" lang="ja-JP" altLang="en-US" dirty="0"/>
              <a:t>　予防接種員と放送員の研修　</a:t>
            </a:r>
            <a:r>
              <a:rPr kumimoji="1" lang="en-US" altLang="ja-JP" dirty="0"/>
              <a:t>13,800</a:t>
            </a:r>
            <a:r>
              <a:rPr kumimoji="1" lang="ja-JP" altLang="en-US" dirty="0"/>
              <a:t>人</a:t>
            </a:r>
          </a:p>
          <a:p>
            <a:pPr marL="0" indent="0">
              <a:buNone/>
            </a:pPr>
            <a:r>
              <a:rPr lang="ja-JP" altLang="en-US" dirty="0"/>
              <a:t>　車　</a:t>
            </a:r>
            <a:r>
              <a:rPr lang="en-US" altLang="ja-JP" dirty="0"/>
              <a:t>1,700</a:t>
            </a:r>
            <a:r>
              <a:rPr lang="ja-JP" altLang="en-US" dirty="0"/>
              <a:t>台</a:t>
            </a:r>
          </a:p>
          <a:p>
            <a:pPr marL="0" indent="0">
              <a:buNone/>
            </a:pPr>
            <a:r>
              <a:rPr kumimoji="1" lang="ja-JP" altLang="en-US" dirty="0"/>
              <a:t>⇒このような予防接種キャンペーンにどれだけの人と物が必要か</a:t>
            </a:r>
            <a:r>
              <a:rPr lang="ja-JP" altLang="en-US" dirty="0"/>
              <a:t>知らない人が多い</a:t>
            </a:r>
            <a:r>
              <a:rPr lang="en-US" altLang="ja-JP" dirty="0"/>
              <a:t>!!</a:t>
            </a:r>
          </a:p>
          <a:p>
            <a:pPr marL="0" indent="0">
              <a:buNone/>
            </a:pPr>
            <a:r>
              <a:rPr lang="ja-JP" altLang="en-US" dirty="0"/>
              <a:t>⇒ウクライナを見れば、予防接種キャンペーンの　　　</a:t>
            </a:r>
          </a:p>
          <a:p>
            <a:pPr marL="0" indent="0">
              <a:buNone/>
            </a:pPr>
            <a:r>
              <a:rPr lang="ja-JP" altLang="en-US" dirty="0"/>
              <a:t>　継続の重要性が</a:t>
            </a:r>
            <a:r>
              <a:rPr kumimoji="1" lang="ja-JP" altLang="en-US" dirty="0"/>
              <a:t>理解できる</a:t>
            </a:r>
          </a:p>
        </p:txBody>
      </p:sp>
      <p:sp>
        <p:nvSpPr>
          <p:cNvPr id="4" name="タイトル 1">
            <a:extLst>
              <a:ext uri="{FF2B5EF4-FFF2-40B4-BE49-F238E27FC236}">
                <a16:creationId xmlns:a16="http://schemas.microsoft.com/office/drawing/2014/main" id="{1DB52CBD-6E12-447E-9CEB-24F3FA8604D3}"/>
              </a:ext>
            </a:extLst>
          </p:cNvPr>
          <p:cNvSpPr>
            <a:spLocks noGrp="1"/>
          </p:cNvSpPr>
          <p:nvPr>
            <p:ph type="title"/>
          </p:nvPr>
        </p:nvSpPr>
        <p:spPr>
          <a:xfrm>
            <a:off x="595935" y="183741"/>
            <a:ext cx="7886700" cy="994172"/>
          </a:xfrm>
          <a:solidFill>
            <a:schemeClr val="accent1">
              <a:lumMod val="40000"/>
              <a:lumOff val="60000"/>
            </a:schemeClr>
          </a:solidFill>
        </p:spPr>
        <p:txBody>
          <a:bodyPr>
            <a:normAutofit fontScale="90000"/>
          </a:bodyPr>
          <a:lstStyle/>
          <a:p>
            <a:pPr algn="ctr"/>
            <a:r>
              <a:rPr lang="ja-JP" altLang="en-US" sz="3000" dirty="0"/>
              <a:t>　</a:t>
            </a:r>
            <a:br>
              <a:rPr lang="en-US" altLang="ja-JP" sz="3000" dirty="0"/>
            </a:br>
            <a:r>
              <a:rPr lang="ja-JP" altLang="en-US" sz="3000" b="1" dirty="0"/>
              <a:t>何に費用が掛かるのか</a:t>
            </a:r>
            <a:r>
              <a:rPr lang="en-US" altLang="ja-JP" sz="3000" b="1" dirty="0"/>
              <a:t>?</a:t>
            </a:r>
            <a:endParaRPr lang="ja-JP" altLang="en-US" sz="3000" b="1" dirty="0"/>
          </a:p>
        </p:txBody>
      </p:sp>
      <p:pic>
        <p:nvPicPr>
          <p:cNvPr id="5" name="図 4">
            <a:extLst>
              <a:ext uri="{FF2B5EF4-FFF2-40B4-BE49-F238E27FC236}">
                <a16:creationId xmlns:a16="http://schemas.microsoft.com/office/drawing/2014/main" id="{0E16C3CD-2822-49E2-A5FF-AA4066DA34E9}"/>
              </a:ext>
            </a:extLst>
          </p:cNvPr>
          <p:cNvPicPr>
            <a:picLocks noChangeAspect="1"/>
          </p:cNvPicPr>
          <p:nvPr/>
        </p:nvPicPr>
        <p:blipFill>
          <a:blip r:embed="rId3"/>
          <a:stretch>
            <a:fillRect/>
          </a:stretch>
        </p:blipFill>
        <p:spPr>
          <a:xfrm>
            <a:off x="3553307" y="183741"/>
            <a:ext cx="985978" cy="369250"/>
          </a:xfrm>
          <a:prstGeom prst="rect">
            <a:avLst/>
          </a:prstGeom>
        </p:spPr>
      </p:pic>
      <p:sp>
        <p:nvSpPr>
          <p:cNvPr id="6" name="正方形/長方形 5">
            <a:extLst>
              <a:ext uri="{FF2B5EF4-FFF2-40B4-BE49-F238E27FC236}">
                <a16:creationId xmlns:a16="http://schemas.microsoft.com/office/drawing/2014/main" id="{DBE81068-DD9A-40B2-8B53-8C2CC8FA2430}"/>
              </a:ext>
            </a:extLst>
          </p:cNvPr>
          <p:cNvSpPr/>
          <p:nvPr/>
        </p:nvSpPr>
        <p:spPr>
          <a:xfrm>
            <a:off x="4621986" y="341316"/>
            <a:ext cx="1266737" cy="2592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altLang="ja-JP" sz="1350" b="1" dirty="0">
                <a:solidFill>
                  <a:srgbClr val="0070C0"/>
                </a:solidFill>
              </a:rPr>
              <a:t>MY ROTARY</a:t>
            </a:r>
            <a:endParaRPr lang="ja-JP" altLang="en-US" sz="1350" b="1" dirty="0">
              <a:solidFill>
                <a:srgbClr val="0070C0"/>
              </a:solidFill>
            </a:endParaRPr>
          </a:p>
        </p:txBody>
      </p:sp>
    </p:spTree>
    <p:extLst>
      <p:ext uri="{BB962C8B-B14F-4D97-AF65-F5344CB8AC3E}">
        <p14:creationId xmlns:p14="http://schemas.microsoft.com/office/powerpoint/2010/main" val="36298154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3215F20-5420-4275-AFEB-BF89BE1A2E9D}"/>
              </a:ext>
            </a:extLst>
          </p:cNvPr>
          <p:cNvSpPr>
            <a:spLocks noGrp="1"/>
          </p:cNvSpPr>
          <p:nvPr>
            <p:ph idx="1"/>
          </p:nvPr>
        </p:nvSpPr>
        <p:spPr>
          <a:xfrm>
            <a:off x="179512" y="1600200"/>
            <a:ext cx="8856984" cy="4525963"/>
          </a:xfrm>
        </p:spPr>
        <p:txBody>
          <a:bodyPr>
            <a:normAutofit fontScale="92500" lnSpcReduction="10000"/>
          </a:bodyPr>
          <a:lstStyle/>
          <a:p>
            <a:r>
              <a:rPr kumimoji="1" lang="ja-JP" altLang="en-US" dirty="0"/>
              <a:t>ポリオの最後の症例⇒</a:t>
            </a:r>
            <a:r>
              <a:rPr lang="ja-JP" altLang="en-US" dirty="0"/>
              <a:t>仮に今年であるとしても・・・</a:t>
            </a:r>
          </a:p>
          <a:p>
            <a:r>
              <a:rPr kumimoji="1" lang="ja-JP" altLang="en-US" dirty="0"/>
              <a:t>少なくとも</a:t>
            </a:r>
            <a:r>
              <a:rPr kumimoji="1" lang="en-US" altLang="ja-JP" dirty="0"/>
              <a:t>3</a:t>
            </a:r>
            <a:r>
              <a:rPr kumimoji="1" lang="ja-JP" altLang="en-US" dirty="0"/>
              <a:t>年間は子供たちに接種をし続けなければならない</a:t>
            </a:r>
          </a:p>
          <a:p>
            <a:pPr marL="0" indent="0">
              <a:buNone/>
            </a:pPr>
            <a:r>
              <a:rPr lang="ja-JP" altLang="en-US" dirty="0"/>
              <a:t>　⇒これは膨大な仕事</a:t>
            </a:r>
          </a:p>
          <a:p>
            <a:r>
              <a:rPr kumimoji="1" lang="ja-JP" altLang="en-US" dirty="0"/>
              <a:t>ポリオ・ウィルスの撲滅が認定された後</a:t>
            </a:r>
          </a:p>
          <a:p>
            <a:pPr marL="0" indent="0">
              <a:buNone/>
            </a:pPr>
            <a:r>
              <a:rPr lang="ja-JP" altLang="en-US" dirty="0"/>
              <a:t>　⇒全ての</a:t>
            </a:r>
            <a:r>
              <a:rPr lang="ja-JP" altLang="en-US" b="1" dirty="0"/>
              <a:t>生ワクチン（経口）</a:t>
            </a:r>
            <a:r>
              <a:rPr lang="ja-JP" altLang="en-US" dirty="0"/>
              <a:t>は廃棄</a:t>
            </a:r>
          </a:p>
          <a:p>
            <a:pPr marL="0" indent="0">
              <a:buNone/>
            </a:pPr>
            <a:r>
              <a:rPr kumimoji="1" lang="ja-JP" altLang="en-US" dirty="0"/>
              <a:t>　⇒</a:t>
            </a:r>
            <a:r>
              <a:rPr kumimoji="1" lang="ja-JP" altLang="en-US" b="1" dirty="0"/>
              <a:t>不活化ワクチン（注射）</a:t>
            </a:r>
            <a:r>
              <a:rPr kumimoji="1" lang="ja-JP" altLang="en-US" dirty="0"/>
              <a:t>へと変更される</a:t>
            </a:r>
          </a:p>
          <a:p>
            <a:pPr marL="0" indent="0">
              <a:buNone/>
            </a:pPr>
            <a:r>
              <a:rPr lang="ja-JP" altLang="en-US" dirty="0"/>
              <a:t>　⇒強力な監視活動続行</a:t>
            </a:r>
          </a:p>
          <a:p>
            <a:pPr marL="0" indent="0">
              <a:buNone/>
            </a:pPr>
            <a:r>
              <a:rPr lang="ja-JP" altLang="en-US" dirty="0"/>
              <a:t>　⇒これにも膨大な費用</a:t>
            </a:r>
            <a:endParaRPr kumimoji="1" lang="ja-JP" altLang="en-US" dirty="0"/>
          </a:p>
        </p:txBody>
      </p:sp>
      <p:sp>
        <p:nvSpPr>
          <p:cNvPr id="4" name="タイトル 1">
            <a:extLst>
              <a:ext uri="{FF2B5EF4-FFF2-40B4-BE49-F238E27FC236}">
                <a16:creationId xmlns:a16="http://schemas.microsoft.com/office/drawing/2014/main" id="{A0D996FA-DF5B-4851-BE25-7EC954E1649A}"/>
              </a:ext>
            </a:extLst>
          </p:cNvPr>
          <p:cNvSpPr>
            <a:spLocks noGrp="1"/>
          </p:cNvSpPr>
          <p:nvPr>
            <p:ph type="title"/>
          </p:nvPr>
        </p:nvSpPr>
        <p:spPr>
          <a:xfrm>
            <a:off x="478398" y="86993"/>
            <a:ext cx="7886700" cy="994172"/>
          </a:xfrm>
          <a:solidFill>
            <a:schemeClr val="accent1">
              <a:lumMod val="40000"/>
              <a:lumOff val="60000"/>
            </a:schemeClr>
          </a:solidFill>
        </p:spPr>
        <p:txBody>
          <a:bodyPr>
            <a:normAutofit fontScale="90000"/>
          </a:bodyPr>
          <a:lstStyle/>
          <a:p>
            <a:pPr algn="ctr"/>
            <a:r>
              <a:rPr lang="ja-JP" altLang="en-US" sz="3000" dirty="0"/>
              <a:t>　</a:t>
            </a:r>
            <a:br>
              <a:rPr lang="en-US" altLang="ja-JP" sz="3000" dirty="0"/>
            </a:br>
            <a:r>
              <a:rPr lang="ja-JP" altLang="en-US" sz="3000" b="1" dirty="0"/>
              <a:t>何に費用が掛かるのか</a:t>
            </a:r>
            <a:r>
              <a:rPr lang="en-US" altLang="ja-JP" sz="3000" b="1" dirty="0"/>
              <a:t>?</a:t>
            </a:r>
            <a:endParaRPr lang="ja-JP" altLang="en-US" sz="3000" b="1" dirty="0"/>
          </a:p>
        </p:txBody>
      </p:sp>
      <p:pic>
        <p:nvPicPr>
          <p:cNvPr id="5" name="図 4">
            <a:extLst>
              <a:ext uri="{FF2B5EF4-FFF2-40B4-BE49-F238E27FC236}">
                <a16:creationId xmlns:a16="http://schemas.microsoft.com/office/drawing/2014/main" id="{F3D8C47D-3034-4BE1-987A-3C3907FBF911}"/>
              </a:ext>
            </a:extLst>
          </p:cNvPr>
          <p:cNvPicPr>
            <a:picLocks noChangeAspect="1"/>
          </p:cNvPicPr>
          <p:nvPr/>
        </p:nvPicPr>
        <p:blipFill>
          <a:blip r:embed="rId3"/>
          <a:stretch>
            <a:fillRect/>
          </a:stretch>
        </p:blipFill>
        <p:spPr>
          <a:xfrm>
            <a:off x="3442006" y="189659"/>
            <a:ext cx="979742" cy="369250"/>
          </a:xfrm>
          <a:prstGeom prst="rect">
            <a:avLst/>
          </a:prstGeom>
        </p:spPr>
      </p:pic>
      <p:sp>
        <p:nvSpPr>
          <p:cNvPr id="6" name="正方形/長方形 5">
            <a:extLst>
              <a:ext uri="{FF2B5EF4-FFF2-40B4-BE49-F238E27FC236}">
                <a16:creationId xmlns:a16="http://schemas.microsoft.com/office/drawing/2014/main" id="{F2896E13-85CB-47AF-9ECD-8EAE1F3BC994}"/>
              </a:ext>
            </a:extLst>
          </p:cNvPr>
          <p:cNvSpPr/>
          <p:nvPr/>
        </p:nvSpPr>
        <p:spPr>
          <a:xfrm>
            <a:off x="4493317" y="189659"/>
            <a:ext cx="1266737" cy="2592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altLang="ja-JP" sz="1350" b="1" dirty="0">
                <a:solidFill>
                  <a:srgbClr val="0070C0"/>
                </a:solidFill>
              </a:rPr>
              <a:t>MY ROTARY</a:t>
            </a:r>
            <a:endParaRPr lang="ja-JP" altLang="en-US" sz="1350" b="1" dirty="0">
              <a:solidFill>
                <a:srgbClr val="0070C0"/>
              </a:solidFill>
            </a:endParaRPr>
          </a:p>
        </p:txBody>
      </p:sp>
    </p:spTree>
    <p:extLst>
      <p:ext uri="{BB962C8B-B14F-4D97-AF65-F5344CB8AC3E}">
        <p14:creationId xmlns:p14="http://schemas.microsoft.com/office/powerpoint/2010/main" val="2160391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174136C-7C7E-4C81-AAF6-D5E86AC93BFA}"/>
              </a:ext>
            </a:extLst>
          </p:cNvPr>
          <p:cNvSpPr>
            <a:spLocks noGrp="1"/>
          </p:cNvSpPr>
          <p:nvPr>
            <p:ph idx="1"/>
          </p:nvPr>
        </p:nvSpPr>
        <p:spPr>
          <a:xfrm>
            <a:off x="107504" y="116632"/>
            <a:ext cx="9036496" cy="6624736"/>
          </a:xfrm>
        </p:spPr>
        <p:txBody>
          <a:bodyPr/>
          <a:lstStyle/>
          <a:p>
            <a:pPr marL="0" indent="0">
              <a:buNone/>
            </a:pPr>
            <a:endParaRPr lang="ja-JP" altLang="en-US" dirty="0"/>
          </a:p>
          <a:p>
            <a:pPr marL="0" indent="0">
              <a:buNone/>
            </a:pPr>
            <a:r>
              <a:rPr lang="ja-JP" altLang="en-US" dirty="0"/>
              <a:t>●ポリオ（急性灰白髄炎）は、主に</a:t>
            </a:r>
            <a:r>
              <a:rPr lang="en-US" altLang="ja-JP" dirty="0"/>
              <a:t>5</a:t>
            </a:r>
            <a:r>
              <a:rPr lang="ja-JP" altLang="en-US" dirty="0"/>
              <a:t>歳未満の小児が罹患する疾患。</a:t>
            </a:r>
          </a:p>
          <a:p>
            <a:pPr marL="0" indent="0">
              <a:buNone/>
            </a:pPr>
            <a:br>
              <a:rPr lang="ja-JP" altLang="en-US" dirty="0"/>
            </a:br>
            <a:r>
              <a:rPr lang="ja-JP" altLang="en-US" dirty="0"/>
              <a:t>●</a:t>
            </a:r>
            <a:r>
              <a:rPr lang="en-US" altLang="ja-JP" dirty="0"/>
              <a:t>200</a:t>
            </a:r>
            <a:r>
              <a:rPr lang="ja-JP" altLang="en-US" dirty="0"/>
              <a:t>人の感染者のうち</a:t>
            </a:r>
            <a:r>
              <a:rPr lang="en-US" altLang="ja-JP" dirty="0"/>
              <a:t>1</a:t>
            </a:r>
            <a:r>
              <a:rPr lang="ja-JP" altLang="en-US" dirty="0"/>
              <a:t>人に不可逆性の麻痺が起こる。麻痺を起こした患者の</a:t>
            </a:r>
            <a:r>
              <a:rPr lang="en-US" altLang="ja-JP" dirty="0"/>
              <a:t>5%</a:t>
            </a:r>
            <a:r>
              <a:rPr lang="ja-JP" altLang="en-US" dirty="0"/>
              <a:t>から</a:t>
            </a:r>
            <a:r>
              <a:rPr lang="en-US" altLang="ja-JP" dirty="0"/>
              <a:t>10%</a:t>
            </a:r>
            <a:r>
              <a:rPr lang="ja-JP" altLang="en-US" dirty="0"/>
              <a:t>は呼吸筋が機能せずに死亡する。</a:t>
            </a:r>
          </a:p>
          <a:p>
            <a:pPr marL="0" indent="0">
              <a:buNone/>
            </a:pPr>
            <a:br>
              <a:rPr lang="ja-JP" altLang="en-US" dirty="0"/>
            </a:br>
            <a:r>
              <a:rPr lang="ja-JP" altLang="en-US" dirty="0"/>
              <a:t>●ポリオの患者は、</a:t>
            </a:r>
            <a:r>
              <a:rPr lang="en-US" altLang="ja-JP" dirty="0"/>
              <a:t>1988</a:t>
            </a:r>
            <a:r>
              <a:rPr lang="ja-JP" altLang="en-US" dirty="0"/>
              <a:t>年には</a:t>
            </a:r>
            <a:r>
              <a:rPr lang="en-US" altLang="ja-JP" dirty="0"/>
              <a:t>35</a:t>
            </a:r>
            <a:r>
              <a:rPr lang="ja-JP" altLang="en-US" dirty="0"/>
              <a:t>万人いたと推計されているが、</a:t>
            </a:r>
            <a:r>
              <a:rPr lang="en-US" altLang="ja-JP" dirty="0"/>
              <a:t>99%</a:t>
            </a:r>
            <a:r>
              <a:rPr lang="ja-JP" altLang="en-US" dirty="0"/>
              <a:t>以上減少し、</a:t>
            </a:r>
            <a:r>
              <a:rPr lang="en-US" altLang="ja-JP" dirty="0"/>
              <a:t>2017</a:t>
            </a:r>
            <a:r>
              <a:rPr lang="ja-JP" altLang="en-US" dirty="0"/>
              <a:t>年には</a:t>
            </a:r>
            <a:r>
              <a:rPr lang="en-US" altLang="ja-JP" dirty="0"/>
              <a:t>5</a:t>
            </a:r>
            <a:r>
              <a:rPr lang="ja-JP" altLang="en-US" dirty="0"/>
              <a:t>人と報告された。この減少は、この疾患を根絶するための世界的な努力の結果である。</a:t>
            </a:r>
            <a:endParaRPr kumimoji="1" lang="ja-JP" altLang="en-US" dirty="0"/>
          </a:p>
        </p:txBody>
      </p:sp>
    </p:spTree>
    <p:extLst>
      <p:ext uri="{BB962C8B-B14F-4D97-AF65-F5344CB8AC3E}">
        <p14:creationId xmlns:p14="http://schemas.microsoft.com/office/powerpoint/2010/main" val="3445234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4C0D605-D902-4AD4-8D74-118872AC9348}"/>
              </a:ext>
            </a:extLst>
          </p:cNvPr>
          <p:cNvSpPr>
            <a:spLocks noGrp="1"/>
          </p:cNvSpPr>
          <p:nvPr>
            <p:ph idx="1"/>
          </p:nvPr>
        </p:nvSpPr>
        <p:spPr>
          <a:xfrm>
            <a:off x="107504" y="116632"/>
            <a:ext cx="9036496" cy="6624736"/>
          </a:xfrm>
        </p:spPr>
        <p:txBody>
          <a:bodyPr/>
          <a:lstStyle/>
          <a:p>
            <a:pPr marL="0" indent="0">
              <a:buNone/>
            </a:pPr>
            <a:endParaRPr lang="ja-JP" altLang="en-US" dirty="0"/>
          </a:p>
          <a:p>
            <a:pPr marL="0" indent="0">
              <a:buNone/>
            </a:pPr>
            <a:r>
              <a:rPr lang="ja-JP" altLang="ja-JP" dirty="0"/>
              <a:t>●</a:t>
            </a:r>
            <a:r>
              <a:rPr lang="en-US" altLang="ja-JP" sz="2800" dirty="0"/>
              <a:t>1988</a:t>
            </a:r>
            <a:r>
              <a:rPr lang="ja-JP" altLang="ja-JP" sz="2800" dirty="0"/>
              <a:t>年には</a:t>
            </a:r>
            <a:r>
              <a:rPr lang="en-US" altLang="ja-JP" sz="2800" dirty="0"/>
              <a:t>125</a:t>
            </a:r>
            <a:r>
              <a:rPr lang="ja-JP" altLang="ja-JP" sz="2800" dirty="0"/>
              <a:t>か国以上のポリオの常在国</a:t>
            </a:r>
            <a:r>
              <a:rPr lang="ja-JP" altLang="en-US" sz="2800" dirty="0"/>
              <a:t>。</a:t>
            </a:r>
            <a:r>
              <a:rPr lang="en-US" altLang="ja-JP" sz="2800" dirty="0"/>
              <a:t>2014</a:t>
            </a:r>
            <a:r>
              <a:rPr lang="ja-JP" altLang="ja-JP" sz="2800" dirty="0"/>
              <a:t>年</a:t>
            </a:r>
            <a:r>
              <a:rPr lang="ja-JP" altLang="en-US" sz="2800" dirty="0"/>
              <a:t>には</a:t>
            </a:r>
            <a:r>
              <a:rPr lang="ja-JP" altLang="ja-JP" sz="2800" dirty="0"/>
              <a:t>常在国は</a:t>
            </a:r>
            <a:r>
              <a:rPr lang="en-US" altLang="ja-JP" sz="2800" dirty="0"/>
              <a:t>3</a:t>
            </a:r>
            <a:r>
              <a:rPr lang="ja-JP" altLang="ja-JP" sz="2800" dirty="0"/>
              <a:t>か国（アフガニスタン、ナイジェリア、パキスタン）のみ</a:t>
            </a:r>
            <a:r>
              <a:rPr lang="ja-JP" altLang="en-US" sz="2800" dirty="0"/>
              <a:t>となった</a:t>
            </a:r>
            <a:r>
              <a:rPr lang="ja-JP" altLang="ja-JP" sz="2800" dirty="0"/>
              <a:t>。</a:t>
            </a:r>
            <a:endParaRPr lang="ja-JP" altLang="en-US" sz="2800" dirty="0"/>
          </a:p>
          <a:p>
            <a:pPr marL="0" indent="0">
              <a:buNone/>
            </a:pPr>
            <a:br>
              <a:rPr lang="en-US" altLang="ja-JP" sz="2800" dirty="0"/>
            </a:br>
            <a:r>
              <a:rPr lang="ja-JP" altLang="ja-JP" sz="2800" dirty="0"/>
              <a:t>●感染した小児が</a:t>
            </a:r>
            <a:r>
              <a:rPr lang="en-US" altLang="ja-JP" sz="2800" dirty="0"/>
              <a:t>1</a:t>
            </a:r>
            <a:r>
              <a:rPr lang="ja-JP" altLang="ja-JP" sz="2800" dirty="0"/>
              <a:t>人でも残っている限り、すべての国の小児がポリオに罹患する可能性があ</a:t>
            </a:r>
            <a:r>
              <a:rPr lang="ja-JP" altLang="en-US" sz="2800" dirty="0"/>
              <a:t>る</a:t>
            </a:r>
            <a:r>
              <a:rPr lang="ja-JP" altLang="ja-JP" sz="2800" dirty="0"/>
              <a:t>。</a:t>
            </a:r>
            <a:r>
              <a:rPr lang="en-US" altLang="ja-JP" sz="2800" dirty="0"/>
              <a:t>10</a:t>
            </a:r>
            <a:r>
              <a:rPr lang="ja-JP" altLang="ja-JP" sz="2800" dirty="0"/>
              <a:t>年以内に最後に残った常在国からポリオを根絶することができなければ、毎年</a:t>
            </a:r>
            <a:r>
              <a:rPr lang="en-US" altLang="ja-JP" sz="2800" dirty="0"/>
              <a:t>20</a:t>
            </a:r>
            <a:r>
              <a:rPr lang="ja-JP" altLang="ja-JP" sz="2800" dirty="0"/>
              <a:t>万人もの新規患者が発生し得</a:t>
            </a:r>
            <a:r>
              <a:rPr lang="ja-JP" altLang="en-US" sz="2800" dirty="0"/>
              <a:t>る</a:t>
            </a:r>
            <a:r>
              <a:rPr lang="ja-JP" altLang="ja-JP" sz="2800" dirty="0"/>
              <a:t>。</a:t>
            </a:r>
            <a:endParaRPr lang="ja-JP" altLang="en-US" sz="2800" dirty="0"/>
          </a:p>
          <a:p>
            <a:pPr marL="0" indent="0">
              <a:buNone/>
            </a:pPr>
            <a:br>
              <a:rPr lang="en-US" altLang="ja-JP" sz="2800" dirty="0"/>
            </a:br>
            <a:r>
              <a:rPr lang="ja-JP" altLang="ja-JP" sz="2800" dirty="0"/>
              <a:t>●ほとんどの国で、効果的なサーベイランスと予防接種システムを確立することにより、他の感染症にも取り組む能力を高めるよう包括的な努力がなされてい</a:t>
            </a:r>
            <a:r>
              <a:rPr lang="ja-JP" altLang="en-US" sz="2800" dirty="0"/>
              <a:t>る</a:t>
            </a:r>
            <a:r>
              <a:rPr lang="ja-JP" altLang="ja-JP" sz="2800" dirty="0"/>
              <a:t>。</a:t>
            </a:r>
          </a:p>
          <a:p>
            <a:pPr marL="0" indent="0">
              <a:buNone/>
            </a:pPr>
            <a:endParaRPr kumimoji="1" lang="ja-JP" altLang="en-US" dirty="0"/>
          </a:p>
        </p:txBody>
      </p:sp>
    </p:spTree>
    <p:extLst>
      <p:ext uri="{BB962C8B-B14F-4D97-AF65-F5344CB8AC3E}">
        <p14:creationId xmlns:p14="http://schemas.microsoft.com/office/powerpoint/2010/main" val="2869714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1E5FEF-6274-41F9-B9BE-4F76711D891B}"/>
              </a:ext>
            </a:extLst>
          </p:cNvPr>
          <p:cNvSpPr>
            <a:spLocks noGrp="1"/>
          </p:cNvSpPr>
          <p:nvPr>
            <p:ph type="title"/>
          </p:nvPr>
        </p:nvSpPr>
        <p:spPr>
          <a:solidFill>
            <a:schemeClr val="accent1"/>
          </a:solidFill>
        </p:spPr>
        <p:txBody>
          <a:bodyPr/>
          <a:lstStyle/>
          <a:p>
            <a:r>
              <a:rPr kumimoji="1" lang="ja-JP" altLang="en-US" dirty="0">
                <a:solidFill>
                  <a:schemeClr val="bg1"/>
                </a:solidFill>
              </a:rPr>
              <a:t>私たちの役割</a:t>
            </a:r>
          </a:p>
        </p:txBody>
      </p:sp>
      <p:sp>
        <p:nvSpPr>
          <p:cNvPr id="3" name="コンテンツ プレースホルダー 2">
            <a:extLst>
              <a:ext uri="{FF2B5EF4-FFF2-40B4-BE49-F238E27FC236}">
                <a16:creationId xmlns:a16="http://schemas.microsoft.com/office/drawing/2014/main" id="{7465DD11-1555-4124-B848-17BC7EED4E40}"/>
              </a:ext>
            </a:extLst>
          </p:cNvPr>
          <p:cNvSpPr>
            <a:spLocks noGrp="1"/>
          </p:cNvSpPr>
          <p:nvPr>
            <p:ph idx="1"/>
          </p:nvPr>
        </p:nvSpPr>
        <p:spPr/>
        <p:txBody>
          <a:bodyPr/>
          <a:lstStyle/>
          <a:p>
            <a:r>
              <a:rPr kumimoji="1" lang="ja-JP" altLang="en-US" dirty="0">
                <a:solidFill>
                  <a:srgbClr val="0070C0"/>
                </a:solidFill>
              </a:rPr>
              <a:t>時間を捧げよう</a:t>
            </a:r>
          </a:p>
          <a:p>
            <a:r>
              <a:rPr lang="ja-JP" altLang="en-US" dirty="0">
                <a:solidFill>
                  <a:srgbClr val="0070C0"/>
                </a:solidFill>
              </a:rPr>
              <a:t>寄付をしよう　</a:t>
            </a:r>
            <a:r>
              <a:rPr lang="ja-JP" altLang="en-US" dirty="0">
                <a:solidFill>
                  <a:srgbClr val="00B050"/>
                </a:solidFill>
              </a:rPr>
              <a:t>更なるワクチン投与とサーベイランス強化のために</a:t>
            </a:r>
          </a:p>
          <a:p>
            <a:r>
              <a:rPr kumimoji="1" lang="ja-JP" altLang="en-US" dirty="0">
                <a:solidFill>
                  <a:srgbClr val="0070C0"/>
                </a:solidFill>
              </a:rPr>
              <a:t>「声」となろう　</a:t>
            </a:r>
            <a:r>
              <a:rPr kumimoji="1" lang="ja-JP" altLang="en-US" dirty="0">
                <a:solidFill>
                  <a:srgbClr val="00B050"/>
                </a:solidFill>
              </a:rPr>
              <a:t>多くの人々にメッセージを伝えよう</a:t>
            </a:r>
          </a:p>
          <a:p>
            <a:r>
              <a:rPr lang="ja-JP" altLang="en-US" dirty="0">
                <a:solidFill>
                  <a:srgbClr val="0070C0"/>
                </a:solidFill>
              </a:rPr>
              <a:t>イベントを計画しよう</a:t>
            </a:r>
          </a:p>
          <a:p>
            <a:r>
              <a:rPr kumimoji="1" lang="ja-JP" altLang="en-US" dirty="0">
                <a:solidFill>
                  <a:srgbClr val="0070C0"/>
                </a:solidFill>
              </a:rPr>
              <a:t>自らの認識を高めよう</a:t>
            </a:r>
          </a:p>
        </p:txBody>
      </p:sp>
    </p:spTree>
    <p:extLst>
      <p:ext uri="{BB962C8B-B14F-4D97-AF65-F5344CB8AC3E}">
        <p14:creationId xmlns:p14="http://schemas.microsoft.com/office/powerpoint/2010/main" val="374106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3CC56A-CE63-4F4C-A9E5-D33679857BB2}"/>
              </a:ext>
            </a:extLst>
          </p:cNvPr>
          <p:cNvSpPr>
            <a:spLocks noGrp="1"/>
          </p:cNvSpPr>
          <p:nvPr>
            <p:ph type="title"/>
          </p:nvPr>
        </p:nvSpPr>
        <p:spPr/>
        <p:txBody>
          <a:bodyPr/>
          <a:lstStyle/>
          <a:p>
            <a:endParaRPr kumimoji="1" lang="ja-JP" altLang="en-US" dirty="0"/>
          </a:p>
        </p:txBody>
      </p:sp>
      <p:graphicFrame>
        <p:nvGraphicFramePr>
          <p:cNvPr id="4" name="コンテンツ プレースホルダー 3">
            <a:extLst>
              <a:ext uri="{FF2B5EF4-FFF2-40B4-BE49-F238E27FC236}">
                <a16:creationId xmlns:a16="http://schemas.microsoft.com/office/drawing/2014/main" id="{AAAD5F55-7B7F-4EF3-A974-3FC69AABAF04}"/>
              </a:ext>
            </a:extLst>
          </p:cNvPr>
          <p:cNvGraphicFramePr>
            <a:graphicFrameLocks noGrp="1"/>
          </p:cNvGraphicFramePr>
          <p:nvPr>
            <p:ph idx="1"/>
            <p:extLst>
              <p:ext uri="{D42A27DB-BD31-4B8C-83A1-F6EECF244321}">
                <p14:modId xmlns:p14="http://schemas.microsoft.com/office/powerpoint/2010/main" val="1582191609"/>
              </p:ext>
            </p:extLst>
          </p:nvPr>
        </p:nvGraphicFramePr>
        <p:xfrm>
          <a:off x="0" y="0"/>
          <a:ext cx="9144003" cy="6857999"/>
        </p:xfrm>
        <a:graphic>
          <a:graphicData uri="http://schemas.openxmlformats.org/drawingml/2006/table">
            <a:tbl>
              <a:tblPr>
                <a:tableStyleId>{5C22544A-7EE6-4342-B048-85BDC9FD1C3A}</a:tableStyleId>
              </a:tblPr>
              <a:tblGrid>
                <a:gridCol w="3301688">
                  <a:extLst>
                    <a:ext uri="{9D8B030D-6E8A-4147-A177-3AD203B41FA5}">
                      <a16:colId xmlns:a16="http://schemas.microsoft.com/office/drawing/2014/main" val="382000834"/>
                    </a:ext>
                  </a:extLst>
                </a:gridCol>
                <a:gridCol w="1410214">
                  <a:extLst>
                    <a:ext uri="{9D8B030D-6E8A-4147-A177-3AD203B41FA5}">
                      <a16:colId xmlns:a16="http://schemas.microsoft.com/office/drawing/2014/main" val="3336656817"/>
                    </a:ext>
                  </a:extLst>
                </a:gridCol>
                <a:gridCol w="1410214">
                  <a:extLst>
                    <a:ext uri="{9D8B030D-6E8A-4147-A177-3AD203B41FA5}">
                      <a16:colId xmlns:a16="http://schemas.microsoft.com/office/drawing/2014/main" val="2089304692"/>
                    </a:ext>
                  </a:extLst>
                </a:gridCol>
                <a:gridCol w="201459">
                  <a:extLst>
                    <a:ext uri="{9D8B030D-6E8A-4147-A177-3AD203B41FA5}">
                      <a16:colId xmlns:a16="http://schemas.microsoft.com/office/drawing/2014/main" val="607745885"/>
                    </a:ext>
                  </a:extLst>
                </a:gridCol>
                <a:gridCol w="1410214">
                  <a:extLst>
                    <a:ext uri="{9D8B030D-6E8A-4147-A177-3AD203B41FA5}">
                      <a16:colId xmlns:a16="http://schemas.microsoft.com/office/drawing/2014/main" val="1736247819"/>
                    </a:ext>
                  </a:extLst>
                </a:gridCol>
                <a:gridCol w="1410214">
                  <a:extLst>
                    <a:ext uri="{9D8B030D-6E8A-4147-A177-3AD203B41FA5}">
                      <a16:colId xmlns:a16="http://schemas.microsoft.com/office/drawing/2014/main" val="3988595300"/>
                    </a:ext>
                  </a:extLst>
                </a:gridCol>
              </a:tblGrid>
              <a:tr h="622387">
                <a:tc gridSpan="6">
                  <a:txBody>
                    <a:bodyPr/>
                    <a:lstStyle/>
                    <a:p>
                      <a:pPr algn="ctr" fontAlgn="ctr"/>
                      <a:r>
                        <a:rPr lang="en-US" altLang="ja-JP" sz="2400" u="none" strike="noStrike" dirty="0">
                          <a:effectLst/>
                        </a:rPr>
                        <a:t>【</a:t>
                      </a:r>
                      <a:r>
                        <a:rPr lang="ja-JP" altLang="en-US" sz="2400" u="none" strike="noStrike" dirty="0">
                          <a:effectLst/>
                        </a:rPr>
                        <a:t>野生株によるポリオ症例数</a:t>
                      </a:r>
                      <a:r>
                        <a:rPr lang="en-US" altLang="ja-JP" sz="2400" u="none" strike="noStrike" dirty="0">
                          <a:effectLst/>
                        </a:rPr>
                        <a:t>】</a:t>
                      </a:r>
                      <a:endParaRPr lang="en-US" altLang="ja-JP" sz="2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604197"/>
                  </a:ext>
                </a:extLst>
              </a:tr>
              <a:tr h="622387">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tc>
                <a:tc gridSpan="5">
                  <a:txBody>
                    <a:bodyPr/>
                    <a:lstStyle/>
                    <a:p>
                      <a:pPr algn="ctr" fontAlgn="ctr"/>
                      <a:r>
                        <a:rPr lang="ja-JP" altLang="en-US" sz="2400" u="none" strike="noStrike" dirty="0">
                          <a:effectLst/>
                        </a:rPr>
                        <a:t>　　　　　　　　　　　　　　　　　　　　　　</a:t>
                      </a:r>
                      <a:r>
                        <a:rPr lang="ja-JP" altLang="en-US" sz="2000" u="none" strike="noStrike" dirty="0">
                          <a:effectLst/>
                        </a:rPr>
                        <a:t>←上半期→</a:t>
                      </a:r>
                      <a:endPar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B w="12700" cap="flat" cmpd="sng" algn="ctr">
                      <a:solidFill>
                        <a:schemeClr val="accent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5371472"/>
                  </a:ext>
                </a:extLst>
              </a:tr>
              <a:tr h="622387">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2013</a:t>
                      </a:r>
                      <a:r>
                        <a:rPr lang="ja-JP" altLang="en-US" sz="2400" u="none" strike="noStrike" dirty="0">
                          <a:effectLst/>
                        </a:rPr>
                        <a:t>年</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2014</a:t>
                      </a:r>
                      <a:r>
                        <a:rPr lang="ja-JP" altLang="en-US" sz="2400" u="none" strike="noStrike" dirty="0">
                          <a:effectLst/>
                        </a:rPr>
                        <a:t>年</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ja-JP" altLang="en-US" sz="2400" u="none" strike="noStrike">
                          <a:effectLst/>
                        </a:rPr>
                        <a:t>　</a:t>
                      </a: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altLang="ja-JP" sz="2400" u="none" strike="noStrike" dirty="0">
                          <a:effectLst/>
                        </a:rPr>
                        <a:t>2017</a:t>
                      </a:r>
                      <a:r>
                        <a:rPr lang="ja-JP" altLang="en-US" sz="2400" u="none" strike="noStrike" dirty="0">
                          <a:effectLst/>
                        </a:rPr>
                        <a:t>年</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2018</a:t>
                      </a:r>
                      <a:r>
                        <a:rPr lang="ja-JP" altLang="en-US" sz="2400" u="none" strike="noStrike" dirty="0">
                          <a:effectLst/>
                        </a:rPr>
                        <a:t>年</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04829170"/>
                  </a:ext>
                </a:extLst>
              </a:tr>
              <a:tr h="622387">
                <a:tc>
                  <a:txBody>
                    <a:bodyPr/>
                    <a:lstStyle/>
                    <a:p>
                      <a:pPr algn="l" fontAlgn="ctr"/>
                      <a:r>
                        <a:rPr lang="ja-JP" altLang="en-US" sz="2400" u="none" strike="noStrike" dirty="0">
                          <a:effectLst/>
                        </a:rPr>
                        <a:t>　アフガニスタン</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3</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a:effectLst/>
                        </a:rPr>
                        <a:t>8</a:t>
                      </a:r>
                      <a:endParaRPr lang="en-US" altLang="ja-JP"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ja-JP" altLang="en-US" sz="2400" u="none" strike="noStrike">
                          <a:effectLst/>
                        </a:rPr>
                        <a:t>　</a:t>
                      </a: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altLang="ja-JP" sz="2400" u="none" strike="noStrike" dirty="0">
                          <a:effectLst/>
                        </a:rPr>
                        <a:t>3</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76000640"/>
                  </a:ext>
                </a:extLst>
              </a:tr>
              <a:tr h="622387">
                <a:tc>
                  <a:txBody>
                    <a:bodyPr/>
                    <a:lstStyle/>
                    <a:p>
                      <a:pPr algn="l" fontAlgn="ctr"/>
                      <a:r>
                        <a:rPr lang="ja-JP" altLang="en-US" sz="2400" u="none" strike="noStrike" dirty="0">
                          <a:effectLst/>
                        </a:rPr>
                        <a:t>　パキスタン</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21</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94</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ja-JP" altLang="en-US" sz="2400" u="none" strike="noStrike">
                          <a:effectLst/>
                        </a:rPr>
                        <a:t>　</a:t>
                      </a: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altLang="ja-JP" sz="2400" u="none" strike="noStrike" dirty="0">
                          <a:effectLst/>
                        </a:rPr>
                        <a:t>2</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a:effectLst/>
                        </a:rPr>
                        <a:t>3</a:t>
                      </a:r>
                      <a:endParaRPr lang="en-US" altLang="ja-JP"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14644970"/>
                  </a:ext>
                </a:extLst>
              </a:tr>
              <a:tr h="634129">
                <a:tc>
                  <a:txBody>
                    <a:bodyPr/>
                    <a:lstStyle/>
                    <a:p>
                      <a:pPr algn="l" fontAlgn="ctr"/>
                      <a:r>
                        <a:rPr lang="ja-JP" altLang="en-US" sz="2400" u="none" strike="noStrike" dirty="0">
                          <a:effectLst/>
                        </a:rPr>
                        <a:t>　ナイジェリア</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35</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5</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ja-JP" altLang="en-US" sz="2400" u="none" strike="noStrike" dirty="0">
                          <a:effectLst/>
                        </a:rPr>
                        <a:t>　</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0</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0</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12335435"/>
                  </a:ext>
                </a:extLst>
              </a:tr>
              <a:tr h="622387">
                <a:tc>
                  <a:txBody>
                    <a:bodyPr/>
                    <a:lstStyle/>
                    <a:p>
                      <a:pPr algn="ctr" fontAlgn="ctr"/>
                      <a:r>
                        <a:rPr lang="ja-JP" altLang="en-US" sz="2400" u="none" strike="noStrike" dirty="0">
                          <a:solidFill>
                            <a:srgbClr val="FF0000"/>
                          </a:solidFill>
                          <a:effectLst/>
                        </a:rPr>
                        <a:t>小　計</a:t>
                      </a:r>
                      <a:endParaRPr lang="ja-JP" altLang="en-US" sz="24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7750" marR="7750" marT="775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r>
                        <a:rPr lang="en-US" altLang="ja-JP" sz="2400" u="none" strike="noStrike" dirty="0">
                          <a:solidFill>
                            <a:srgbClr val="FF0000"/>
                          </a:solidFill>
                          <a:effectLst/>
                        </a:rPr>
                        <a:t>59</a:t>
                      </a:r>
                      <a:endParaRPr lang="en-US" altLang="ja-JP" sz="24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solidFill>
                            <a:srgbClr val="FF0000"/>
                          </a:solidFill>
                          <a:effectLst/>
                        </a:rPr>
                        <a:t>107</a:t>
                      </a:r>
                      <a:endParaRPr lang="en-US" altLang="ja-JP" sz="24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ja-JP" altLang="en-US" sz="2400" u="none" strike="noStrike" dirty="0">
                          <a:solidFill>
                            <a:srgbClr val="FF0000"/>
                          </a:solidFill>
                          <a:effectLst/>
                        </a:rPr>
                        <a:t>　</a:t>
                      </a:r>
                      <a:endParaRPr lang="ja-JP" altLang="en-US" sz="24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r>
                        <a:rPr lang="en-US" altLang="ja-JP" sz="2400" u="none" strike="noStrike" dirty="0">
                          <a:solidFill>
                            <a:srgbClr val="FF0000"/>
                          </a:solidFill>
                          <a:effectLst/>
                        </a:rPr>
                        <a:t>5</a:t>
                      </a:r>
                      <a:endParaRPr lang="en-US" altLang="ja-JP" sz="24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b="0" i="0" u="none" strike="noStrike" dirty="0">
                          <a:solidFill>
                            <a:srgbClr val="FF0000"/>
                          </a:solidFill>
                          <a:effectLst/>
                          <a:latin typeface="游ゴシック" panose="020B0400000000000000" pitchFamily="50" charset="-128"/>
                          <a:ea typeface="游ゴシック" panose="020B0400000000000000" pitchFamily="50" charset="-128"/>
                        </a:rPr>
                        <a:t>14</a:t>
                      </a: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31511673"/>
                  </a:ext>
                </a:extLst>
              </a:tr>
              <a:tr h="622387">
                <a:tc>
                  <a:txBody>
                    <a:bodyPr/>
                    <a:lstStyle/>
                    <a:p>
                      <a:pPr algn="ctr"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B w="12700" cap="flat" cmpd="sng" algn="ctr">
                      <a:solidFill>
                        <a:schemeClr val="accent1"/>
                      </a:solidFill>
                      <a:prstDash val="solid"/>
                      <a:round/>
                      <a:headEnd type="none" w="med" len="med"/>
                      <a:tailEnd type="none" w="med" len="med"/>
                    </a:lnB>
                  </a:tcPr>
                </a:tc>
                <a:tc>
                  <a:txBody>
                    <a:bodyPr/>
                    <a:lstStyle/>
                    <a:p>
                      <a:pPr algn="ctr"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tc>
                <a:tc>
                  <a:txBody>
                    <a:bodyPr/>
                    <a:lstStyle/>
                    <a:p>
                      <a:pPr algn="ctr"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08073807"/>
                  </a:ext>
                </a:extLst>
              </a:tr>
              <a:tr h="622387">
                <a:tc>
                  <a:txBody>
                    <a:bodyPr/>
                    <a:lstStyle/>
                    <a:p>
                      <a:pPr algn="l" fontAlgn="ctr"/>
                      <a:r>
                        <a:rPr lang="ja-JP" altLang="en-US" sz="2400" u="none" strike="noStrike" dirty="0">
                          <a:effectLst/>
                        </a:rPr>
                        <a:t>　非常在国</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81</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16</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r>
                        <a:rPr lang="ja-JP" altLang="en-US" sz="2400" u="none" strike="noStrike" dirty="0">
                          <a:effectLst/>
                        </a:rPr>
                        <a:t>　</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altLang="ja-JP" sz="2400" u="none" strike="noStrike" dirty="0">
                          <a:effectLst/>
                        </a:rPr>
                        <a:t>0</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effectLst/>
                        </a:rPr>
                        <a:t>0</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6125158"/>
                  </a:ext>
                </a:extLst>
              </a:tr>
              <a:tr h="622387">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tc>
                <a:tc>
                  <a:txBody>
                    <a:bodyPr/>
                    <a:lstStyle/>
                    <a:p>
                      <a:pPr algn="ctr"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750" marR="7750" marT="775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54904285"/>
                  </a:ext>
                </a:extLst>
              </a:tr>
              <a:tr h="622387">
                <a:tc>
                  <a:txBody>
                    <a:bodyPr/>
                    <a:lstStyle/>
                    <a:p>
                      <a:pPr algn="ctr" fontAlgn="ctr"/>
                      <a:r>
                        <a:rPr lang="ja-JP" altLang="en-US" sz="2400" u="none" strike="noStrike" dirty="0">
                          <a:solidFill>
                            <a:srgbClr val="FF0000"/>
                          </a:solidFill>
                          <a:effectLst/>
                        </a:rPr>
                        <a:t>合　計</a:t>
                      </a:r>
                      <a:endParaRPr lang="ja-JP" altLang="en-US" sz="2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solidFill>
                            <a:srgbClr val="FF0000"/>
                          </a:solidFill>
                          <a:effectLst/>
                        </a:rPr>
                        <a:t>140</a:t>
                      </a:r>
                      <a:endParaRPr lang="en-US" altLang="ja-JP" sz="2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u="none" strike="noStrike" dirty="0">
                          <a:solidFill>
                            <a:srgbClr val="FF0000"/>
                          </a:solidFill>
                          <a:effectLst/>
                        </a:rPr>
                        <a:t>123</a:t>
                      </a:r>
                      <a:endParaRPr lang="en-US" altLang="ja-JP" sz="2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ctr"/>
                      <a:endParaRPr lang="ja-JP" altLang="en-US" sz="2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altLang="ja-JP" sz="2400" u="none" strike="noStrike" dirty="0">
                          <a:solidFill>
                            <a:srgbClr val="FF0000"/>
                          </a:solidFill>
                          <a:effectLst/>
                        </a:rPr>
                        <a:t>5</a:t>
                      </a:r>
                      <a:endParaRPr lang="en-US" altLang="ja-JP" sz="24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ja-JP" sz="2400" b="1" i="0" u="none" strike="noStrike" dirty="0">
                          <a:solidFill>
                            <a:srgbClr val="FF0000"/>
                          </a:solidFill>
                          <a:effectLst/>
                          <a:latin typeface="游ゴシック" panose="020B0400000000000000" pitchFamily="50" charset="-128"/>
                          <a:ea typeface="游ゴシック" panose="020B0400000000000000" pitchFamily="50" charset="-128"/>
                        </a:rPr>
                        <a:t>14</a:t>
                      </a:r>
                    </a:p>
                  </a:txBody>
                  <a:tcPr marL="7750" marR="7750" marT="77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00438598"/>
                  </a:ext>
                </a:extLst>
              </a:tr>
            </a:tbl>
          </a:graphicData>
        </a:graphic>
      </p:graphicFrame>
      <p:graphicFrame>
        <p:nvGraphicFramePr>
          <p:cNvPr id="5" name="表 4">
            <a:extLst>
              <a:ext uri="{FF2B5EF4-FFF2-40B4-BE49-F238E27FC236}">
                <a16:creationId xmlns:a16="http://schemas.microsoft.com/office/drawing/2014/main" id="{02B9E07B-BF12-4DC0-80D7-4C4C4B12B98A}"/>
              </a:ext>
            </a:extLst>
          </p:cNvPr>
          <p:cNvGraphicFramePr>
            <a:graphicFrameLocks noGrp="1"/>
          </p:cNvGraphicFramePr>
          <p:nvPr>
            <p:extLst>
              <p:ext uri="{D42A27DB-BD31-4B8C-83A1-F6EECF244321}">
                <p14:modId xmlns:p14="http://schemas.microsoft.com/office/powerpoint/2010/main" val="4037342012"/>
              </p:ext>
            </p:extLst>
          </p:nvPr>
        </p:nvGraphicFramePr>
        <p:xfrm>
          <a:off x="9737124" y="1421027"/>
          <a:ext cx="208280" cy="365760"/>
        </p:xfrm>
        <a:graphic>
          <a:graphicData uri="http://schemas.openxmlformats.org/drawingml/2006/table">
            <a:tbl>
              <a:tblPr/>
              <a:tblGrid>
                <a:gridCol w="208280">
                  <a:extLst>
                    <a:ext uri="{9D8B030D-6E8A-4147-A177-3AD203B41FA5}">
                      <a16:colId xmlns:a16="http://schemas.microsoft.com/office/drawing/2014/main" val="315223063"/>
                    </a:ext>
                  </a:extLst>
                </a:gridCol>
              </a:tblGrid>
              <a:tr h="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9030765"/>
                  </a:ext>
                </a:extLst>
              </a:tr>
            </a:tbl>
          </a:graphicData>
        </a:graphic>
      </p:graphicFrame>
    </p:spTree>
    <p:extLst>
      <p:ext uri="{BB962C8B-B14F-4D97-AF65-F5344CB8AC3E}">
        <p14:creationId xmlns:p14="http://schemas.microsoft.com/office/powerpoint/2010/main" val="5137781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0" y="0"/>
            <a:ext cx="9144000" cy="6858000"/>
          </a:xfrm>
          <a:solidFill>
            <a:srgbClr val="66FFFF"/>
          </a:solidFill>
          <a:ln>
            <a:solidFill>
              <a:srgbClr val="0000FF"/>
            </a:solidFill>
          </a:ln>
        </p:spPr>
        <p:txBody>
          <a:bodyPr/>
          <a:lstStyle/>
          <a:p>
            <a:r>
              <a:rPr lang="ja-JP" altLang="en-US" sz="4000">
                <a:solidFill>
                  <a:srgbClr val="0000FF"/>
                </a:solidFill>
              </a:rPr>
              <a:t>ロータリーの</a:t>
            </a:r>
            <a:r>
              <a:rPr lang="ja-JP" altLang="en-US" sz="4000">
                <a:solidFill>
                  <a:srgbClr val="FF0000"/>
                </a:solidFill>
              </a:rPr>
              <a:t>約束</a:t>
            </a:r>
            <a:r>
              <a:rPr lang="ja-JP" altLang="en-US" sz="4000">
                <a:solidFill>
                  <a:srgbClr val="0000FF"/>
                </a:solidFill>
              </a:rPr>
              <a:t>を果たすために</a:t>
            </a:r>
            <a:br>
              <a:rPr lang="ja-JP" altLang="en-US">
                <a:solidFill>
                  <a:srgbClr val="0000FF"/>
                </a:solidFill>
              </a:rPr>
            </a:br>
            <a:br>
              <a:rPr lang="ja-JP" altLang="en-US">
                <a:solidFill>
                  <a:srgbClr val="0000FF"/>
                </a:solidFill>
              </a:rPr>
            </a:br>
            <a:r>
              <a:rPr lang="ja-JP" altLang="en-US" sz="4000">
                <a:solidFill>
                  <a:srgbClr val="FF0000"/>
                </a:solidFill>
              </a:rPr>
              <a:t>ポリオ・フリー</a:t>
            </a:r>
            <a:r>
              <a:rPr lang="ja-JP" altLang="en-US" sz="4000">
                <a:solidFill>
                  <a:srgbClr val="0000FF"/>
                </a:solidFill>
              </a:rPr>
              <a:t>の世界を実現するために</a:t>
            </a:r>
            <a:br>
              <a:rPr lang="ja-JP" altLang="en-US" sz="4000">
                <a:solidFill>
                  <a:srgbClr val="0000FF"/>
                </a:solidFill>
              </a:rPr>
            </a:br>
            <a:br>
              <a:rPr lang="ja-JP" altLang="en-US" sz="4000">
                <a:solidFill>
                  <a:srgbClr val="0000FF"/>
                </a:solidFill>
              </a:rPr>
            </a:br>
            <a:r>
              <a:rPr lang="ja-JP" altLang="en-US" sz="4000">
                <a:solidFill>
                  <a:srgbClr val="FF0000"/>
                </a:solidFill>
              </a:rPr>
              <a:t>子ども達</a:t>
            </a:r>
            <a:r>
              <a:rPr lang="ja-JP" altLang="en-US" sz="4000">
                <a:solidFill>
                  <a:srgbClr val="0000FF"/>
                </a:solidFill>
              </a:rPr>
              <a:t>の</a:t>
            </a:r>
            <a:r>
              <a:rPr lang="ja-JP" altLang="en-US" sz="4000">
                <a:solidFill>
                  <a:srgbClr val="FF0000"/>
                </a:solidFill>
              </a:rPr>
              <a:t>未来</a:t>
            </a:r>
            <a:r>
              <a:rPr lang="ja-JP" altLang="en-US" sz="4000">
                <a:solidFill>
                  <a:srgbClr val="0000FF"/>
                </a:solidFill>
              </a:rPr>
              <a:t>のために</a:t>
            </a:r>
            <a:br>
              <a:rPr lang="ja-JP" altLang="en-US" sz="4000">
                <a:solidFill>
                  <a:srgbClr val="0000FF"/>
                </a:solidFill>
              </a:rPr>
            </a:br>
            <a:br>
              <a:rPr lang="ja-JP" altLang="en-US" sz="4000">
                <a:solidFill>
                  <a:srgbClr val="0000FF"/>
                </a:solidFill>
              </a:rPr>
            </a:br>
            <a:r>
              <a:rPr lang="ja-JP" altLang="en-US" sz="4000">
                <a:solidFill>
                  <a:srgbClr val="0000FF"/>
                </a:solidFill>
              </a:rPr>
              <a:t>私たちの出来ることを</a:t>
            </a:r>
            <a:r>
              <a:rPr lang="ja-JP" altLang="en-US" sz="4000">
                <a:solidFill>
                  <a:srgbClr val="FF0000"/>
                </a:solidFill>
              </a:rPr>
              <a:t>実行</a:t>
            </a:r>
            <a:r>
              <a:rPr lang="ja-JP" altLang="en-US" sz="4000">
                <a:solidFill>
                  <a:srgbClr val="0000FF"/>
                </a:solidFill>
              </a:rPr>
              <a:t>しましょう</a:t>
            </a:r>
          </a:p>
        </p:txBody>
      </p:sp>
      <p:sp>
        <p:nvSpPr>
          <p:cNvPr id="200707" name="Rectangle 3"/>
          <p:cNvSpPr>
            <a:spLocks noGrp="1" noChangeArrowheads="1"/>
          </p:cNvSpPr>
          <p:nvPr>
            <p:ph type="body" idx="1"/>
          </p:nvPr>
        </p:nvSpPr>
        <p:spPr>
          <a:xfrm>
            <a:off x="539750" y="1628775"/>
            <a:ext cx="8229600" cy="4525963"/>
          </a:xfrm>
        </p:spPr>
        <p:txBody>
          <a:bodyPr/>
          <a:lstStyle/>
          <a:p>
            <a:endParaRPr lang="en-US" altLang="ja-JP"/>
          </a:p>
          <a:p>
            <a:pPr>
              <a:buFontTx/>
              <a:buNone/>
            </a:pPr>
            <a:endParaRPr lang="en-US" altLang="ja-JP"/>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ENDPOLIONOWRed"/>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pic>
        <p:nvPicPr>
          <p:cNvPr id="128003" name="Picture 3" descr="ENDPOLIONOW"/>
          <p:cNvPicPr>
            <a:picLocks noChangeAspect="1" noChangeArrowheads="1"/>
          </p:cNvPicPr>
          <p:nvPr/>
        </p:nvPicPr>
        <p:blipFill>
          <a:blip r:embed="rId4" cstate="print"/>
          <a:srcRect/>
          <a:stretch>
            <a:fillRect/>
          </a:stretch>
        </p:blipFill>
        <p:spPr bwMode="auto">
          <a:xfrm>
            <a:off x="-304800" y="-228600"/>
            <a:ext cx="9753600" cy="73152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8003"/>
                                        </p:tgtEl>
                                        <p:attrNameLst>
                                          <p:attrName>style.visibility</p:attrName>
                                        </p:attrNameLst>
                                      </p:cBhvr>
                                      <p:to>
                                        <p:strVal val="visible"/>
                                      </p:to>
                                    </p:set>
                                    <p:anim calcmode="lin" valueType="num">
                                      <p:cBhvr>
                                        <p:cTn id="7" dur="500" fill="hold"/>
                                        <p:tgtEl>
                                          <p:spTgt spid="128003"/>
                                        </p:tgtEl>
                                        <p:attrNameLst>
                                          <p:attrName>ppt_w</p:attrName>
                                        </p:attrNameLst>
                                      </p:cBhvr>
                                      <p:tavLst>
                                        <p:tav tm="0">
                                          <p:val>
                                            <p:fltVal val="0"/>
                                          </p:val>
                                        </p:tav>
                                        <p:tav tm="100000">
                                          <p:val>
                                            <p:strVal val="#ppt_w"/>
                                          </p:val>
                                        </p:tav>
                                      </p:tavLst>
                                    </p:anim>
                                    <p:anim calcmode="lin" valueType="num">
                                      <p:cBhvr>
                                        <p:cTn id="8" dur="500" fill="hold"/>
                                        <p:tgtEl>
                                          <p:spTgt spid="1280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685800" y="764704"/>
            <a:ext cx="7772400" cy="1296144"/>
          </a:xfrm>
          <a:solidFill>
            <a:srgbClr val="66FFFF"/>
          </a:solidFill>
          <a:ln>
            <a:solidFill>
              <a:schemeClr val="tx2">
                <a:lumMod val="60000"/>
                <a:lumOff val="40000"/>
              </a:schemeClr>
            </a:solidFill>
          </a:ln>
        </p:spPr>
        <p:txBody>
          <a:bodyPr/>
          <a:lstStyle/>
          <a:p>
            <a:r>
              <a:rPr lang="ja-JP" altLang="en-US" sz="7200" b="1" dirty="0">
                <a:solidFill>
                  <a:srgbClr val="0000FF"/>
                </a:solidFill>
              </a:rPr>
              <a:t>ロータリーの</a:t>
            </a:r>
            <a:r>
              <a:rPr lang="ja-JP" altLang="en-US" sz="7200" b="1" u="sng" dirty="0">
                <a:solidFill>
                  <a:srgbClr val="FF0000"/>
                </a:solidFill>
              </a:rPr>
              <a:t>約束</a:t>
            </a:r>
          </a:p>
        </p:txBody>
      </p:sp>
      <p:sp>
        <p:nvSpPr>
          <p:cNvPr id="171011" name="Rectangle 3"/>
          <p:cNvSpPr>
            <a:spLocks noGrp="1" noChangeArrowheads="1"/>
          </p:cNvSpPr>
          <p:nvPr>
            <p:ph type="subTitle" idx="1"/>
          </p:nvPr>
        </p:nvSpPr>
        <p:spPr>
          <a:xfrm>
            <a:off x="684213" y="2852936"/>
            <a:ext cx="7920037" cy="3312914"/>
          </a:xfrm>
        </p:spPr>
        <p:txBody>
          <a:bodyPr/>
          <a:lstStyle/>
          <a:p>
            <a:pPr>
              <a:lnSpc>
                <a:spcPct val="90000"/>
              </a:lnSpc>
            </a:pPr>
            <a:r>
              <a:rPr lang="ja-JP" altLang="en-US" sz="8000" b="1" dirty="0">
                <a:solidFill>
                  <a:srgbClr val="FF0000"/>
                </a:solidFill>
                <a:effectLst>
                  <a:outerShdw blurRad="38100" dist="38100" dir="2700000" algn="tl">
                    <a:srgbClr val="C0C0C0"/>
                  </a:outerShdw>
                </a:effectLst>
              </a:rPr>
              <a:t>ポリオの根絶</a:t>
            </a:r>
            <a:r>
              <a:rPr lang="ja-JP" altLang="en-US" dirty="0"/>
              <a:t>　</a:t>
            </a:r>
          </a:p>
          <a:p>
            <a:pPr>
              <a:lnSpc>
                <a:spcPct val="90000"/>
              </a:lnSpc>
            </a:pPr>
            <a:r>
              <a:rPr lang="ja-JP" altLang="en-US" sz="4400" dirty="0">
                <a:solidFill>
                  <a:srgbClr val="0000FF"/>
                </a:solidFill>
              </a:rPr>
              <a:t>それは　世界中の子ども達への</a:t>
            </a:r>
          </a:p>
          <a:p>
            <a:pPr>
              <a:lnSpc>
                <a:spcPct val="90000"/>
              </a:lnSpc>
            </a:pPr>
            <a:r>
              <a:rPr lang="ja-JP" altLang="en-US" sz="6000" dirty="0">
                <a:solidFill>
                  <a:srgbClr val="0000FF"/>
                </a:solidFill>
              </a:rPr>
              <a:t>ロータリーの</a:t>
            </a:r>
            <a:r>
              <a:rPr lang="ja-JP" altLang="en-US" sz="6000" b="1" dirty="0">
                <a:solidFill>
                  <a:srgbClr val="FF0000"/>
                </a:solidFill>
                <a:effectLst>
                  <a:outerShdw blurRad="38100" dist="38100" dir="2700000" algn="tl">
                    <a:srgbClr val="C0C0C0"/>
                  </a:outerShdw>
                </a:effectLst>
              </a:rPr>
              <a:t>約束</a:t>
            </a:r>
          </a:p>
          <a:p>
            <a:pPr>
              <a:lnSpc>
                <a:spcPct val="90000"/>
              </a:lnSpc>
            </a:pPr>
            <a:endParaRPr lang="en-US" altLang="ja-JP"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ja-JP" altLang="en-US" sz="5400" b="1">
                <a:solidFill>
                  <a:srgbClr val="FF3300"/>
                </a:solidFill>
              </a:rPr>
              <a:t>ポリオ</a:t>
            </a:r>
            <a:r>
              <a:rPr lang="ja-JP" altLang="en-US" sz="4800" b="1">
                <a:solidFill>
                  <a:srgbClr val="FF3300"/>
                </a:solidFill>
              </a:rPr>
              <a:t>　</a:t>
            </a:r>
            <a:r>
              <a:rPr lang="ja-JP" altLang="en-US"/>
              <a:t>とは　①</a:t>
            </a:r>
          </a:p>
        </p:txBody>
      </p:sp>
      <p:sp>
        <p:nvSpPr>
          <p:cNvPr id="50179" name="Rectangle 3"/>
          <p:cNvSpPr>
            <a:spLocks noGrp="1" noChangeArrowheads="1"/>
          </p:cNvSpPr>
          <p:nvPr>
            <p:ph type="body" idx="1"/>
          </p:nvPr>
        </p:nvSpPr>
        <p:spPr/>
        <p:txBody>
          <a:bodyPr/>
          <a:lstStyle/>
          <a:p>
            <a:r>
              <a:rPr lang="ja-JP" altLang="en-US" dirty="0"/>
              <a:t>ポリオ・ウィルスによって発症</a:t>
            </a:r>
          </a:p>
          <a:p>
            <a:r>
              <a:rPr lang="ja-JP" altLang="en-US" dirty="0"/>
              <a:t>伝染性の疾患</a:t>
            </a:r>
          </a:p>
          <a:p>
            <a:r>
              <a:rPr lang="ja-JP" altLang="en-US" dirty="0">
                <a:solidFill>
                  <a:srgbClr val="FF3300"/>
                </a:solidFill>
              </a:rPr>
              <a:t>ヒト</a:t>
            </a:r>
            <a:r>
              <a:rPr lang="ja-JP" altLang="en-US" dirty="0"/>
              <a:t>だけの疾患（媒介生物なし）</a:t>
            </a:r>
            <a:r>
              <a:rPr lang="ja-JP" altLang="en-US" dirty="0">
                <a:solidFill>
                  <a:srgbClr val="FF3300"/>
                </a:solidFill>
              </a:rPr>
              <a:t>人⇒人</a:t>
            </a:r>
            <a:r>
              <a:rPr lang="ja-JP" altLang="en-US" dirty="0"/>
              <a:t>へ</a:t>
            </a:r>
          </a:p>
          <a:p>
            <a:r>
              <a:rPr lang="ja-JP" altLang="en-US" dirty="0"/>
              <a:t>感染すると終生免疫</a:t>
            </a:r>
          </a:p>
          <a:p>
            <a:r>
              <a:rPr lang="ja-JP" altLang="en-US" dirty="0"/>
              <a:t>殆どが不顕性感染（無症状）</a:t>
            </a:r>
          </a:p>
          <a:p>
            <a:r>
              <a:rPr lang="en-US" altLang="ja-JP" dirty="0"/>
              <a:t>10%</a:t>
            </a:r>
            <a:r>
              <a:rPr lang="ja-JP" altLang="en-US" dirty="0"/>
              <a:t>未満が夏カゼ程度の症状</a:t>
            </a:r>
          </a:p>
          <a:p>
            <a:r>
              <a:rPr lang="ja-JP" altLang="en-US" dirty="0">
                <a:solidFill>
                  <a:srgbClr val="FF3300"/>
                </a:solidFill>
              </a:rPr>
              <a:t>感染者の</a:t>
            </a:r>
            <a:r>
              <a:rPr lang="en-US" altLang="ja-JP" dirty="0">
                <a:solidFill>
                  <a:srgbClr val="FF3300"/>
                </a:solidFill>
              </a:rPr>
              <a:t>200</a:t>
            </a:r>
            <a:r>
              <a:rPr lang="ja-JP" altLang="en-US" dirty="0">
                <a:solidFill>
                  <a:srgbClr val="FF3300"/>
                </a:solidFill>
              </a:rPr>
              <a:t>人に１人　生涯の麻痺を残す</a:t>
            </a:r>
          </a:p>
          <a:p>
            <a:endParaRPr lang="ja-JP" altLang="en-US" dirty="0"/>
          </a:p>
          <a:p>
            <a:endParaRPr lang="en-US" altLang="ja-JP"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ja-JP" altLang="en-US" sz="5400" b="1" dirty="0">
                <a:solidFill>
                  <a:srgbClr val="FF3300"/>
                </a:solidFill>
              </a:rPr>
              <a:t>ポリオ　</a:t>
            </a:r>
            <a:r>
              <a:rPr lang="ja-JP" altLang="en-US" dirty="0"/>
              <a:t>とは　②</a:t>
            </a:r>
          </a:p>
        </p:txBody>
      </p:sp>
      <p:sp>
        <p:nvSpPr>
          <p:cNvPr id="135171" name="Rectangle 3"/>
          <p:cNvSpPr>
            <a:spLocks noGrp="1" noChangeArrowheads="1"/>
          </p:cNvSpPr>
          <p:nvPr>
            <p:ph type="body" idx="1"/>
          </p:nvPr>
        </p:nvSpPr>
        <p:spPr/>
        <p:txBody>
          <a:bodyPr/>
          <a:lstStyle/>
          <a:p>
            <a:r>
              <a:rPr lang="en-US" altLang="ja-JP" dirty="0">
                <a:solidFill>
                  <a:srgbClr val="FF3300"/>
                </a:solidFill>
              </a:rPr>
              <a:t>Poliomyelitis</a:t>
            </a:r>
            <a:r>
              <a:rPr lang="en-US" altLang="ja-JP" dirty="0"/>
              <a:t> </a:t>
            </a:r>
            <a:r>
              <a:rPr lang="ja-JP" altLang="en-US" dirty="0"/>
              <a:t>　ポリオ・マイエライティス</a:t>
            </a:r>
          </a:p>
          <a:p>
            <a:r>
              <a:rPr lang="ja-JP" altLang="en-US" dirty="0">
                <a:solidFill>
                  <a:srgbClr val="FF3300"/>
                </a:solidFill>
              </a:rPr>
              <a:t>急性灰白髄炎</a:t>
            </a:r>
            <a:r>
              <a:rPr lang="ja-JP" altLang="en-US" dirty="0"/>
              <a:t>　脊髄神経の灰白髄を侵す</a:t>
            </a:r>
          </a:p>
          <a:p>
            <a:r>
              <a:rPr lang="ja-JP" altLang="en-US" dirty="0"/>
              <a:t>かつて日本では「</a:t>
            </a:r>
            <a:r>
              <a:rPr lang="ja-JP" altLang="en-US" dirty="0">
                <a:solidFill>
                  <a:srgbClr val="FF3300"/>
                </a:solidFill>
              </a:rPr>
              <a:t>小児麻痺</a:t>
            </a:r>
            <a:r>
              <a:rPr lang="ja-JP" altLang="en-US" dirty="0"/>
              <a:t>」と呼ばれた</a:t>
            </a:r>
          </a:p>
          <a:p>
            <a:r>
              <a:rPr lang="ja-JP" altLang="en-US" dirty="0">
                <a:solidFill>
                  <a:srgbClr val="FF3300"/>
                </a:solidFill>
              </a:rPr>
              <a:t>成人も罹患</a:t>
            </a:r>
            <a:r>
              <a:rPr lang="ja-JP" altLang="en-US" dirty="0"/>
              <a:t>　米国</a:t>
            </a:r>
            <a:r>
              <a:rPr lang="en-US" altLang="ja-JP" dirty="0"/>
              <a:t>32</a:t>
            </a:r>
            <a:r>
              <a:rPr lang="ja-JP" altLang="en-US" dirty="0"/>
              <a:t>代フランクリン・ルーズベルト大統領は</a:t>
            </a:r>
            <a:r>
              <a:rPr lang="en-US" altLang="ja-JP" dirty="0"/>
              <a:t>39</a:t>
            </a:r>
            <a:r>
              <a:rPr lang="ja-JP" altLang="en-US" dirty="0"/>
              <a:t>才で罹患</a:t>
            </a:r>
          </a:p>
          <a:p>
            <a:r>
              <a:rPr lang="ja-JP" altLang="en-US" dirty="0"/>
              <a:t>日本での予防接種開始：</a:t>
            </a:r>
            <a:r>
              <a:rPr lang="en-US" altLang="ja-JP" dirty="0"/>
              <a:t>1961</a:t>
            </a:r>
            <a:r>
              <a:rPr lang="ja-JP" altLang="en-US" dirty="0"/>
              <a:t>年</a:t>
            </a:r>
          </a:p>
          <a:p>
            <a:r>
              <a:rPr lang="ja-JP" altLang="en-US" dirty="0"/>
              <a:t>日本でのポリオ撲滅：</a:t>
            </a:r>
            <a:r>
              <a:rPr lang="en-US" altLang="ja-JP" dirty="0"/>
              <a:t>1980</a:t>
            </a:r>
            <a:r>
              <a:rPr lang="ja-JP" altLang="en-US" dirty="0"/>
              <a:t>年</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4820</TotalTime>
  <Words>3847</Words>
  <Application>Microsoft Office PowerPoint</Application>
  <PresentationFormat>画面に合わせる (4:3)</PresentationFormat>
  <Paragraphs>602</Paragraphs>
  <Slides>61</Slides>
  <Notes>60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61</vt:i4>
      </vt:variant>
    </vt:vector>
  </HeadingPairs>
  <TitlesOfParts>
    <vt:vector size="68" baseType="lpstr">
      <vt:lpstr>ＭＳ Ｐゴシック</vt:lpstr>
      <vt:lpstr>游ゴシック</vt:lpstr>
      <vt:lpstr>Arial</vt:lpstr>
      <vt:lpstr>Arial Black</vt:lpstr>
      <vt:lpstr>Calibri</vt:lpstr>
      <vt:lpstr>Times New Roman</vt:lpstr>
      <vt:lpstr>Office テーマ</vt:lpstr>
      <vt:lpstr>忘れてはならないポリオ</vt:lpstr>
      <vt:lpstr>PowerPoint プレゼンテーション</vt:lpstr>
      <vt:lpstr>PowerPoint プレゼンテーション</vt:lpstr>
      <vt:lpstr>PowerPoint プレゼンテーション</vt:lpstr>
      <vt:lpstr>あと少し!!!</vt:lpstr>
      <vt:lpstr>PowerPoint プレゼンテーション</vt:lpstr>
      <vt:lpstr>ロータリーの約束</vt:lpstr>
      <vt:lpstr>ポリオ　とは　①</vt:lpstr>
      <vt:lpstr>ポリオ　とは　②</vt:lpstr>
      <vt:lpstr>不顕性でも軽症でも</vt:lpstr>
      <vt:lpstr>一見健康だから</vt:lpstr>
      <vt:lpstr>麻痺は一生涯 !!</vt:lpstr>
      <vt:lpstr> 麻痺を来した子供たち </vt:lpstr>
      <vt:lpstr>悲惨な移動　　装具つけた子供</vt:lpstr>
      <vt:lpstr>PowerPoint プレゼンテーション</vt:lpstr>
      <vt:lpstr>PowerPoint プレゼンテーション</vt:lpstr>
      <vt:lpstr>IRON LUNG !!  鉄の肺</vt:lpstr>
      <vt:lpstr>PowerPoint プレゼンテーション</vt:lpstr>
      <vt:lpstr>日本でも!!</vt:lpstr>
      <vt:lpstr>我が国のポリオ発生状況</vt:lpstr>
      <vt:lpstr>このようにポリオは</vt:lpstr>
      <vt:lpstr>ロータリーの活動</vt:lpstr>
      <vt:lpstr>その6年後 ポリオ撲滅活動は本格化</vt:lpstr>
      <vt:lpstr>ご存知でしたか?</vt:lpstr>
      <vt:lpstr>山田ツネ氏</vt:lpstr>
      <vt:lpstr>南インドでの出来事</vt:lpstr>
      <vt:lpstr>山田ツネ氏に触発されRI 始動</vt:lpstr>
      <vt:lpstr>1985年　ロータリー創始80周年　</vt:lpstr>
      <vt:lpstr>ポリオ生ワクチンの投与</vt:lpstr>
      <vt:lpstr>PowerPoint プレゼンテーション</vt:lpstr>
      <vt:lpstr>PowerPoint プレゼンテーション</vt:lpstr>
      <vt:lpstr>新たな取り組み 世界保健機関の事務局長</vt:lpstr>
      <vt:lpstr>日本政府も協力</vt:lpstr>
      <vt:lpstr>ロータリアンの寄付</vt:lpstr>
      <vt:lpstr>さらに新たな展開</vt:lpstr>
      <vt:lpstr>新たな展開を見せた 2002年には</vt:lpstr>
      <vt:lpstr>ゲイツ財団：2008年に1億ドルの寄付</vt:lpstr>
      <vt:lpstr>PowerPoint プレゼンテーション</vt:lpstr>
      <vt:lpstr>PowerPoint プレゼンテーション</vt:lpstr>
      <vt:lpstr>ロータリーの2億ドルのチャレンジ</vt:lpstr>
      <vt:lpstr>PowerPoint プレゼンテーション</vt:lpstr>
      <vt:lpstr>驚くべき成果!!</vt:lpstr>
      <vt:lpstr>残る最後の1%　⇒　膨大なコスト</vt:lpstr>
      <vt:lpstr>PowerPoint プレゼンテーション</vt:lpstr>
      <vt:lpstr>さらなるポリオとの戦い</vt:lpstr>
      <vt:lpstr>PowerPoint プレゼンテーション</vt:lpstr>
      <vt:lpstr>PowerPoint プレゼンテーション</vt:lpstr>
      <vt:lpstr>小山万里子氏</vt:lpstr>
      <vt:lpstr> ポリオ撲滅にはまだ１５億ドル 　</vt:lpstr>
      <vt:lpstr>　 サンパウロでも!!</vt:lpstr>
      <vt:lpstr>　 ポリオ撲滅への重大要素</vt:lpstr>
      <vt:lpstr>　 1人の麻痺患者=200人の感染者</vt:lpstr>
      <vt:lpstr>　 全世界的監視活動</vt:lpstr>
      <vt:lpstr>　 何に費用が掛かるのか?</vt:lpstr>
      <vt:lpstr>　 何に費用が掛かるのか?</vt:lpstr>
      <vt:lpstr>　 何に費用が掛かるのか?</vt:lpstr>
      <vt:lpstr>PowerPoint プレゼンテーション</vt:lpstr>
      <vt:lpstr>PowerPoint プレゼンテーション</vt:lpstr>
      <vt:lpstr>私たちの役割</vt:lpstr>
      <vt:lpstr>ロータリーの約束を果たすために  ポリオ・フリーの世界を実現するために  子ども達の未来のために  私たちの出来ることを実行しましょう</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ロータリー未来の夢計画 Future Vision Plan FVP</dc:title>
  <dc:creator>HIROSHI FUKE</dc:creator>
  <cp:lastModifiedBy>owner</cp:lastModifiedBy>
  <cp:revision>311</cp:revision>
  <dcterms:created xsi:type="dcterms:W3CDTF">2011-09-20T05:32:03Z</dcterms:created>
  <dcterms:modified xsi:type="dcterms:W3CDTF">2018-08-31T06:11:19Z</dcterms:modified>
</cp:coreProperties>
</file>